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47"/>
  </p:notesMasterIdLst>
  <p:handoutMasterIdLst>
    <p:handoutMasterId r:id="rId48"/>
  </p:handoutMasterIdLst>
  <p:sldIdLst>
    <p:sldId id="326" r:id="rId2"/>
    <p:sldId id="1165" r:id="rId3"/>
    <p:sldId id="1168" r:id="rId4"/>
    <p:sldId id="1073" r:id="rId5"/>
    <p:sldId id="1148" r:id="rId6"/>
    <p:sldId id="1134" r:id="rId7"/>
    <p:sldId id="1135" r:id="rId8"/>
    <p:sldId id="1141" r:id="rId9"/>
    <p:sldId id="1169" r:id="rId10"/>
    <p:sldId id="1150" r:id="rId11"/>
    <p:sldId id="1151" r:id="rId12"/>
    <p:sldId id="1166" r:id="rId13"/>
    <p:sldId id="1167" r:id="rId14"/>
    <p:sldId id="1170" r:id="rId15"/>
    <p:sldId id="1157" r:id="rId16"/>
    <p:sldId id="1136" r:id="rId17"/>
    <p:sldId id="1137" r:id="rId18"/>
    <p:sldId id="1138" r:id="rId19"/>
    <p:sldId id="1139" r:id="rId20"/>
    <p:sldId id="1140" r:id="rId21"/>
    <p:sldId id="1171" r:id="rId22"/>
    <p:sldId id="1146" r:id="rId23"/>
    <p:sldId id="1156" r:id="rId24"/>
    <p:sldId id="1159" r:id="rId25"/>
    <p:sldId id="1160" r:id="rId26"/>
    <p:sldId id="1147" r:id="rId27"/>
    <p:sldId id="1161" r:id="rId28"/>
    <p:sldId id="1152" r:id="rId29"/>
    <p:sldId id="1153" r:id="rId30"/>
    <p:sldId id="1154" r:id="rId31"/>
    <p:sldId id="1155" r:id="rId32"/>
    <p:sldId id="1158" r:id="rId33"/>
    <p:sldId id="1143" r:id="rId34"/>
    <p:sldId id="1144" r:id="rId35"/>
    <p:sldId id="259" r:id="rId36"/>
    <p:sldId id="258" r:id="rId37"/>
    <p:sldId id="260" r:id="rId38"/>
    <p:sldId id="262" r:id="rId39"/>
    <p:sldId id="267" r:id="rId40"/>
    <p:sldId id="276" r:id="rId41"/>
    <p:sldId id="271" r:id="rId42"/>
    <p:sldId id="1164" r:id="rId43"/>
    <p:sldId id="270" r:id="rId44"/>
    <p:sldId id="1162" r:id="rId45"/>
    <p:sldId id="1142" r:id="rId46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564"/>
    <p:restoredTop sz="89833"/>
  </p:normalViewPr>
  <p:slideViewPr>
    <p:cSldViewPr>
      <p:cViewPr varScale="1">
        <p:scale>
          <a:sx n="84" d="100"/>
          <a:sy n="84" d="100"/>
        </p:scale>
        <p:origin x="200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2AE93E-5F9B-1A4A-9F29-D8E5B79947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25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93C67-A3A1-1049-8C10-5FEC2ED4D587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DE546-565A-1840-87A4-31178BCBA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614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16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16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55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20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58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19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38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20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370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820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2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48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412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784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26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33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731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65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29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5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30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56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31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29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32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020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33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15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34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7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44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8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6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84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45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39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08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380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10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37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991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24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918447"/>
            <a:ext cx="7583488" cy="1470025"/>
          </a:xfrm>
        </p:spPr>
        <p:txBody>
          <a:bodyPr anchor="b"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478306"/>
            <a:ext cx="7583487" cy="17526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A791912-2C4E-3348-A304-987B986F22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01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4320"/>
            <a:ext cx="3959352" cy="1691640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608" y="264907"/>
            <a:ext cx="3959352" cy="6328186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0801"/>
            <a:ext cx="3959352" cy="320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lnSpc>
                <a:spcPct val="110000"/>
              </a:lnSpc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70175" y="6356350"/>
            <a:ext cx="16271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38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38813"/>
            <a:ext cx="758825" cy="574675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30A259E2-0C43-484A-89C0-13E98B2448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308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38600"/>
            <a:ext cx="7620000" cy="990600"/>
          </a:xfrm>
        </p:spPr>
        <p:txBody>
          <a:bodyPr anchor="b" anchorCtr="0">
            <a:normAutofit/>
          </a:bodyPr>
          <a:lstStyle>
            <a:lvl1pPr algn="ctr">
              <a:defRPr sz="3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0" y="265176"/>
            <a:ext cx="8458200" cy="3697224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 defTabSz="914400" rtl="0" eaLnBrk="1" latinLnBrk="0" hangingPunct="1">
              <a:spcBef>
                <a:spcPts val="2000"/>
              </a:spcBef>
              <a:buFont typeface="Calisto MT" pitchFamily="18" charset="0"/>
              <a:buNone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5042647"/>
            <a:ext cx="7620000" cy="1129553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ct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46FF4-5694-2345-8BD9-F09625F65D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6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553F14-5A1D-874E-8885-2717A35CF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85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867B3-6626-0448-981C-E65C155C49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064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9"/>
          <a:stretch>
            <a:fillRect/>
          </a:stretch>
        </p:blipFill>
        <p:spPr bwMode="auto">
          <a:xfrm>
            <a:off x="0" y="4763"/>
            <a:ext cx="779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5400000" flipH="1">
            <a:off x="4421981" y="3364707"/>
            <a:ext cx="6854825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457200"/>
            <a:ext cx="1219200" cy="5668963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457200"/>
            <a:ext cx="6383337" cy="5668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10668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46B93F-15FA-2240-BCFB-4A19EF163A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0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4EDBE-CF1A-4D44-956A-84981FD198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18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789081"/>
            <a:ext cx="7583488" cy="1470025"/>
          </a:xfrm>
        </p:spPr>
        <p:txBody>
          <a:bodyPr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4724400"/>
            <a:ext cx="7583487" cy="1385047"/>
          </a:xfrm>
        </p:spPr>
        <p:txBody>
          <a:bodyPr anchor="ctr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7371" y="2564085"/>
            <a:ext cx="1789259" cy="1729830"/>
          </a:xfrm>
          <a:prstGeom prst="ellipse">
            <a:avLst/>
          </a:prstGeom>
          <a:noFill/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  <p:txBody>
          <a:bodyPr rtlCol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6405AD6-5F5F-3843-9634-09BDCA2D35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6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6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667"/>
          <a:stretch>
            <a:fillRect/>
          </a:stretch>
        </p:blipFill>
        <p:spPr bwMode="auto">
          <a:xfrm>
            <a:off x="0" y="4572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71800"/>
            <a:ext cx="7583487" cy="1362075"/>
          </a:xfrm>
        </p:spPr>
        <p:txBody>
          <a:bodyPr anchor="b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4724400"/>
            <a:ext cx="7583487" cy="1398494"/>
          </a:xfrm>
        </p:spPr>
        <p:txBody>
          <a:bodyPr/>
          <a:lstStyle>
            <a:lvl1pPr marL="0" indent="0" algn="ctr" defTabSz="914400" rtl="0" eaLnBrk="1" latinLnBrk="0" hangingPunct="1">
              <a:spcBef>
                <a:spcPts val="600"/>
              </a:spcBef>
              <a:buFont typeface="Calisto MT" pitchFamily="18" charset="0"/>
              <a:buNone/>
              <a:defRPr sz="1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B172D-7630-E94E-BAB9-8644EA6209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13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3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6791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932668-1961-0C49-91AF-53448F9C6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69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6791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6791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BDECCF-E9C7-AE44-ACEE-B1E9FEA56A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56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46"/>
          <a:stretch>
            <a:fillRect/>
          </a:stretch>
        </p:blipFill>
        <p:spPr bwMode="auto">
          <a:xfrm>
            <a:off x="0" y="1447800"/>
            <a:ext cx="9144000" cy="54149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5F4261-D37C-9A44-8A21-3BBCA202C2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97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4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0431-98AA-174E-8473-AE3BD8ED02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13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3049"/>
            <a:ext cx="3962400" cy="1690221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401" y="273050"/>
            <a:ext cx="3959352" cy="585311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5104"/>
            <a:ext cx="3962400" cy="32004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1622425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23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48338"/>
            <a:ext cx="762000" cy="576262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14C03247-84A6-1A48-BA4B-296CA79648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38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000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325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3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ED7E1427-DF30-9849-B4D6-07CA059A5E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50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effectLst>
            <a:outerShdw blurRad="50800" dist="12700" dir="2700000" sx="100500" sy="100500" algn="tl" rotWithShape="0">
              <a:prstClr val="black">
                <a:alpha val="60000"/>
              </a:prst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282575" indent="-282575" algn="l" rtl="0" eaLnBrk="0" fontAlgn="base" hangingPunct="0">
        <a:spcBef>
          <a:spcPts val="2000"/>
        </a:spcBef>
        <a:spcAft>
          <a:spcPct val="0"/>
        </a:spcAft>
        <a:buFont typeface="Calisto MT" charset="0"/>
        <a:buChar char="•"/>
        <a:defRPr sz="24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marL="577850" indent="-2952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sz="22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2pPr>
      <a:lvl3pPr marL="86042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sz="20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3pPr>
      <a:lvl4pPr marL="1143000" indent="-2825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4pPr>
      <a:lvl5pPr marL="142557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ple_mobile_application_processors" TargetMode="External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ICTA" TargetMode="External"/><Relationship Id="rId5" Type="http://schemas.openxmlformats.org/officeDocument/2006/relationships/hyperlink" Target="https://en.wikipedia.org/wiki/Coprocessor" TargetMode="External"/><Relationship Id="rId4" Type="http://schemas.openxmlformats.org/officeDocument/2006/relationships/hyperlink" Target="https://en.wikipedia.org/wiki/Apple_A7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Administrative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FF508-EEC2-2249-9113-5B5E8130FED8}"/>
              </a:ext>
            </a:extLst>
          </p:cNvPr>
          <p:cNvSpPr txBox="1"/>
          <p:nvPr/>
        </p:nvSpPr>
        <p:spPr>
          <a:xfrm>
            <a:off x="334617" y="3653135"/>
            <a:ext cx="8733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HW-1 to be released this weekend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Multi-kernel paper review – Due Tuesday before the class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Start reading concurrency section</a:t>
            </a:r>
          </a:p>
        </p:txBody>
      </p:sp>
      <p:sp>
        <p:nvSpPr>
          <p:cNvPr id="7" name="Shape 1025">
            <a:extLst>
              <a:ext uri="{FF2B5EF4-FFF2-40B4-BE49-F238E27FC236}">
                <a16:creationId xmlns:a16="http://schemas.microsoft.com/office/drawing/2014/main" id="{CC75835B-8D9F-3044-9A2B-3CF2FDFEF799}"/>
              </a:ext>
            </a:extLst>
          </p:cNvPr>
          <p:cNvSpPr txBox="1">
            <a:spLocks/>
          </p:cNvSpPr>
          <p:nvPr/>
        </p:nvSpPr>
        <p:spPr>
          <a:xfrm>
            <a:off x="29817" y="6553200"/>
            <a:ext cx="12191999" cy="941302"/>
          </a:xfrm>
          <a:prstGeom prst="rect">
            <a:avLst/>
          </a:prstGeom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  <a:noAutofit/>
          </a:bodyPr>
          <a:lstStyle>
            <a:lvl1pPr marL="401878" indent="-401878" algn="l" rtl="0" eaLnBrk="0" fontAlgn="base" hangingPunct="0">
              <a:spcBef>
                <a:spcPts val="2844"/>
              </a:spcBef>
              <a:spcAft>
                <a:spcPct val="0"/>
              </a:spcAft>
              <a:buFont typeface="Calisto MT" charset="0"/>
              <a:buChar char="•"/>
              <a:defRPr sz="3413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821818" indent="-419940" algn="l" rtl="0" eaLnBrk="0" fontAlgn="base" hangingPunct="0">
              <a:spcBef>
                <a:spcPts val="853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3129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1223696" indent="-401878" algn="l" rtl="0" eaLnBrk="0" fontAlgn="base" hangingPunct="0">
              <a:spcBef>
                <a:spcPts val="853"/>
              </a:spcBef>
              <a:spcAft>
                <a:spcPct val="0"/>
              </a:spcAft>
              <a:buFont typeface="Calisto MT" charset="0"/>
              <a:buChar char="•"/>
              <a:defRPr sz="2844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625575" indent="-401878" algn="l" rtl="0" eaLnBrk="0" fontAlgn="base" hangingPunct="0">
              <a:spcBef>
                <a:spcPts val="853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2027453" indent="-401878" algn="l" rtl="0" eaLnBrk="0" fontAlgn="base" hangingPunct="0">
              <a:spcBef>
                <a:spcPts val="853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75390">
              <a:buNone/>
              <a:defRPr sz="1800">
                <a:solidFill>
                  <a:srgbClr val="000000"/>
                </a:solidFill>
              </a:defRPr>
            </a:pPr>
            <a:r>
              <a:rPr lang="en-US" sz="1200" dirty="0"/>
              <a:t>Disclaimer: Materials derived and modified from Prof. Timothy’s Lecture Notes</a:t>
            </a:r>
          </a:p>
        </p:txBody>
      </p:sp>
    </p:spTree>
    <p:extLst>
      <p:ext uri="{BB962C8B-B14F-4D97-AF65-F5344CB8AC3E}">
        <p14:creationId xmlns:p14="http://schemas.microsoft.com/office/powerpoint/2010/main" val="21553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Mach = </a:t>
            </a:r>
            <a:r>
              <a:rPr lang="el-GR" dirty="0"/>
              <a:t>μ</a:t>
            </a:r>
            <a:r>
              <a:rPr lang="en-US" dirty="0"/>
              <a:t>kernel?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/>
              <a:t>Most OS services implemented at user level </a:t>
            </a:r>
          </a:p>
          <a:p>
            <a:pPr lvl="1"/>
            <a:r>
              <a:rPr lang="en-US" dirty="0"/>
              <a:t>Using memory objects and external pagers </a:t>
            </a:r>
          </a:p>
          <a:p>
            <a:pPr lvl="1"/>
            <a:r>
              <a:rPr lang="en-US" dirty="0"/>
              <a:t>Provides mechanisms, not policies </a:t>
            </a:r>
          </a:p>
          <a:p>
            <a:pPr lvl="1"/>
            <a:r>
              <a:rPr lang="en-US" dirty="0"/>
              <a:t>Mostly hardware independent </a:t>
            </a:r>
          </a:p>
          <a:p>
            <a:pPr lvl="1"/>
            <a:r>
              <a:rPr lang="en-US" dirty="0"/>
              <a:t>Big! – 140 system calls (300 in later versions), &gt;100 </a:t>
            </a:r>
            <a:r>
              <a:rPr lang="en-US" dirty="0" err="1"/>
              <a:t>kLOC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Unix 6th edition had 48 system calls, 10kLOC without drivers – 200 KiB text size (350 KiB in later versions) </a:t>
            </a:r>
          </a:p>
          <a:p>
            <a:pPr lvl="1"/>
            <a:r>
              <a:rPr lang="en-US" dirty="0"/>
              <a:t>Poor performance – Tendency to move features into kernel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210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Critique of microkernel architectures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583487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“Personally, I’m not interested in making device drivers look like user‐level. They aren’t, they shouldn’t be, and microkernels are just stupid.”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				</a:t>
            </a:r>
            <a:r>
              <a:rPr lang="en-US" dirty="0"/>
              <a:t> ‐‐ Linus Torvalds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B3C3E1-07B7-8841-B589-3FF07551B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429000"/>
            <a:ext cx="5410200" cy="30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99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12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Microkernel Failure Story – Workplace (~1990)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FA5D8-41E9-3046-9605-3F4BDD2AC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" y="1552430"/>
            <a:ext cx="8347710" cy="52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1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13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Microkernel Used? – Yes!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9C141B-D4AA-5841-B3D7-0F7E37FD2584}"/>
              </a:ext>
            </a:extLst>
          </p:cNvPr>
          <p:cNvSpPr/>
          <p:nvPr/>
        </p:nvSpPr>
        <p:spPr>
          <a:xfrm>
            <a:off x="152400" y="1499969"/>
            <a:ext cx="8991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Apple mobile application processors"/>
              </a:rPr>
              <a:t>Apple mobile application processors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beginning with the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Apple A7"/>
              </a:rPr>
              <a:t>A7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contain a Secure Enclave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Coprocessor"/>
              </a:rPr>
              <a:t>coprocessor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running an L4 operating system based on the L4-embedded kernel developed at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NICTA"/>
              </a:rPr>
              <a:t>NICTA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2006.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C8426-D471-FA44-83E4-F10BD2BF8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613521"/>
            <a:ext cx="7010400" cy="33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90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1435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Microkernel Intro</a:t>
            </a:r>
            <a:br>
              <a:rPr lang="en-US" altLang="en-US" sz="32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History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Design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Performance Issues</a:t>
            </a:r>
            <a:b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Fixing Performance Issues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09CD0E9-F536-4A41-B5ED-5BC1343F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</p:spTree>
    <p:extLst>
      <p:ext uri="{BB962C8B-B14F-4D97-AF65-F5344CB8AC3E}">
        <p14:creationId xmlns:p14="http://schemas.microsoft.com/office/powerpoint/2010/main" val="25882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Micro-kernel concepts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9463" y="1828801"/>
            <a:ext cx="6688137" cy="3683000"/>
          </a:xfrm>
        </p:spPr>
        <p:txBody>
          <a:bodyPr>
            <a:normAutofit/>
          </a:bodyPr>
          <a:lstStyle/>
          <a:p>
            <a:r>
              <a:rPr lang="en-US" dirty="0"/>
              <a:t>The kernel should implement?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76A1CC-32FF-744C-9947-8789A49D813C}"/>
              </a:ext>
            </a:extLst>
          </p:cNvPr>
          <p:cNvSpPr/>
          <p:nvPr/>
        </p:nvSpPr>
        <p:spPr>
          <a:xfrm>
            <a:off x="381000" y="2895600"/>
            <a:ext cx="77549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“...a concept is tolerated inside the </a:t>
            </a:r>
            <a:r>
              <a:rPr lang="el-GR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μ‐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kernel only if moving it outside the kernel, i.e. permitting competing implementations, would prevent the implementation of the system’s required functionality.”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8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16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Micro-kernel concepts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Objective: System must support interactive and not completely trustworthy applications 	</a:t>
            </a:r>
          </a:p>
          <a:p>
            <a:pPr marL="642938" indent="-354013"/>
            <a:r>
              <a:rPr lang="en-US" dirty="0">
                <a:effectLst/>
              </a:rPr>
              <a:t>protection </a:t>
            </a:r>
          </a:p>
          <a:p>
            <a:pPr marL="642938" indent="-354013"/>
            <a:r>
              <a:rPr lang="en-US" dirty="0">
                <a:effectLst/>
              </a:rPr>
              <a:t>principle of independence – S can make guarantees independent of S’ </a:t>
            </a:r>
          </a:p>
          <a:p>
            <a:pPr marL="642938" indent="-354013"/>
            <a:r>
              <a:rPr lang="en-US" dirty="0">
                <a:effectLst/>
              </a:rPr>
              <a:t>principle of integrity – S1 and S2 must be able to establish a channel that can be neither corrupted not eavesdropped by S’ </a:t>
            </a:r>
          </a:p>
        </p:txBody>
      </p:sp>
    </p:spTree>
    <p:extLst>
      <p:ext uri="{BB962C8B-B14F-4D97-AF65-F5344CB8AC3E}">
        <p14:creationId xmlns:p14="http://schemas.microsoft.com/office/powerpoint/2010/main" val="132999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17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Micro-kernel concepts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kernel should implement only three things:</a:t>
            </a:r>
          </a:p>
          <a:p>
            <a:pPr lvl="1"/>
            <a:r>
              <a:rPr lang="en-US" dirty="0"/>
              <a:t> address spaces </a:t>
            </a:r>
          </a:p>
          <a:p>
            <a:pPr lvl="1"/>
            <a:r>
              <a:rPr lang="en-US" dirty="0"/>
              <a:t>threads and IPC </a:t>
            </a:r>
          </a:p>
          <a:p>
            <a:pPr lvl="1"/>
            <a:r>
              <a:rPr lang="en-US" dirty="0"/>
              <a:t>unique identifiers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96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18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Address spaces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Only a few concepts are fundamental </a:t>
            </a:r>
          </a:p>
          <a:p>
            <a:pPr lvl="1"/>
            <a:r>
              <a:rPr lang="en-US" dirty="0"/>
              <a:t>an initial address space that represents the physical memory </a:t>
            </a:r>
          </a:p>
          <a:p>
            <a:pPr lvl="1"/>
            <a:r>
              <a:rPr lang="en-US" dirty="0"/>
              <a:t>operations grant, map, and flush </a:t>
            </a:r>
          </a:p>
          <a:p>
            <a:pPr lvl="1"/>
            <a:r>
              <a:rPr lang="en-US" dirty="0"/>
              <a:t>unique identifiers</a:t>
            </a:r>
            <a:endParaRPr lang="en-US" dirty="0">
              <a:effectLst/>
            </a:endParaRPr>
          </a:p>
          <a:p>
            <a:pPr marL="282575" lvl="1" indent="-282575">
              <a:spcBef>
                <a:spcPts val="2000"/>
              </a:spcBef>
            </a:pPr>
            <a:r>
              <a:rPr lang="en-US" sz="2400" dirty="0"/>
              <a:t>Grant:</a:t>
            </a:r>
          </a:p>
          <a:p>
            <a:pPr marL="565150" lvl="2">
              <a:spcBef>
                <a:spcPts val="2000"/>
              </a:spcBef>
            </a:pPr>
            <a:r>
              <a:rPr lang="en-US" sz="2400" dirty="0"/>
              <a:t>the owner of address space A gives the page to another address space, B. The page is removed from A</a:t>
            </a:r>
          </a:p>
          <a:p>
            <a:pPr marL="565150" lvl="2">
              <a:spcBef>
                <a:spcPts val="2000"/>
              </a:spcBef>
            </a:pPr>
            <a:r>
              <a:rPr lang="en-US" sz="2400" dirty="0"/>
              <a:t>the recipient has to agree</a:t>
            </a:r>
          </a:p>
          <a:p>
            <a:pPr marL="565150" lvl="2">
              <a:spcBef>
                <a:spcPts val="2000"/>
              </a:spcBef>
            </a:pPr>
            <a:r>
              <a:rPr lang="en-US" sz="2400" dirty="0"/>
              <a:t>only used in special cases: when a server is an intermediary for others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72667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Address spaces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/>
              <a:t>Map </a:t>
            </a:r>
          </a:p>
          <a:p>
            <a:pPr lvl="1"/>
            <a:r>
              <a:rPr lang="en-US" dirty="0"/>
              <a:t>like grant, but the owner of A shares the page with B </a:t>
            </a:r>
          </a:p>
          <a:p>
            <a:r>
              <a:rPr lang="en-US" dirty="0"/>
              <a:t>Flush </a:t>
            </a:r>
          </a:p>
          <a:p>
            <a:pPr lvl="1"/>
            <a:r>
              <a:rPr lang="en-US" dirty="0"/>
              <a:t>when the owner of A flushes a page, the page is removed from all address spaces that received it from A through a (direct or indirect) grant or map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sz="2400" dirty="0"/>
              <a:t>I/O devices are supported by associating an address space</a:t>
            </a:r>
          </a:p>
          <a:p>
            <a:pPr marL="282575" lvl="1" indent="0">
              <a:buNone/>
            </a:pPr>
            <a:r>
              <a:rPr lang="en-US" sz="2400" dirty="0"/>
              <a:t>	</a:t>
            </a:r>
            <a:r>
              <a:rPr lang="en-US" dirty="0"/>
              <a:t> works for memory-mapped I/O and I/O ports</a:t>
            </a: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3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Administrative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FF508-EEC2-2249-9113-5B5E8130FED8}"/>
              </a:ext>
            </a:extLst>
          </p:cNvPr>
          <p:cNvSpPr txBox="1"/>
          <p:nvPr/>
        </p:nvSpPr>
        <p:spPr>
          <a:xfrm>
            <a:off x="334617" y="3653135"/>
            <a:ext cx="8733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HW-1 – Three Parts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IPC over shared memory – benchmarking (~7 days)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C/C++ program to find the L1, L2, L3, TLB size and memory latency (~12 days)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Adding a new system call in Linux (~11 days)</a:t>
            </a:r>
          </a:p>
          <a:p>
            <a:pPr marL="914400" lvl="1" indent="-457200">
              <a:buAutoNum type="arabicPeriod"/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2F4701-C2CA-C140-94E4-F695F02294E4}"/>
              </a:ext>
            </a:extLst>
          </p:cNvPr>
          <p:cNvSpPr/>
          <p:nvPr/>
        </p:nvSpPr>
        <p:spPr>
          <a:xfrm>
            <a:off x="-16035" y="6057483"/>
            <a:ext cx="8733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H/W 1 is not complex, helps you to learn the basics. Get started early!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054EB30C-FC4E-124F-B085-AF2A73E4B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</p:spTree>
    <p:extLst>
      <p:ext uri="{BB962C8B-B14F-4D97-AF65-F5344CB8AC3E}">
        <p14:creationId xmlns:p14="http://schemas.microsoft.com/office/powerpoint/2010/main" val="101899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Address spaces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/>
              <a:t>Map </a:t>
            </a:r>
          </a:p>
          <a:p>
            <a:pPr lvl="1"/>
            <a:r>
              <a:rPr lang="en-US" dirty="0"/>
              <a:t>like grant, but the owner of A shares the page with B </a:t>
            </a:r>
          </a:p>
          <a:p>
            <a:r>
              <a:rPr lang="en-US" dirty="0"/>
              <a:t>Flush </a:t>
            </a:r>
          </a:p>
          <a:p>
            <a:pPr lvl="1"/>
            <a:r>
              <a:rPr lang="en-US" dirty="0"/>
              <a:t>when the owner of A flushes a page, the page is removed from all address spaces that received it from A through a (direct or indirect) grant or map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sz="2400" dirty="0"/>
              <a:t>I/O devices are supported by associating an address space</a:t>
            </a:r>
          </a:p>
          <a:p>
            <a:pPr lvl="1"/>
            <a:r>
              <a:rPr lang="en-US" sz="2400" dirty="0"/>
              <a:t>	</a:t>
            </a:r>
            <a:r>
              <a:rPr lang="en-US" dirty="0"/>
              <a:t> works for memory-mapped I/O and I/O ports</a:t>
            </a: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9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1435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Microkernel Intro</a:t>
            </a:r>
            <a:b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History</a:t>
            </a:r>
            <a:b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Design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Performance Issues</a:t>
            </a:r>
            <a:br>
              <a:rPr lang="en-US" altLang="en-US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Fixing Performance Issues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09CD0E9-F536-4A41-B5ED-5BC1343F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</p:spTree>
    <p:extLst>
      <p:ext uri="{BB962C8B-B14F-4D97-AF65-F5344CB8AC3E}">
        <p14:creationId xmlns:p14="http://schemas.microsoft.com/office/powerpoint/2010/main" val="403275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IPC in UNIX is usually heavyweight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/>
              <a:t>IPC mechanisms in conventional systems tend to combine: </a:t>
            </a:r>
          </a:p>
          <a:p>
            <a:pPr lvl="1"/>
            <a:r>
              <a:rPr lang="en-US" dirty="0"/>
              <a:t>Notification: (telling the destination process that something has happened) </a:t>
            </a:r>
          </a:p>
          <a:p>
            <a:pPr lvl="1"/>
            <a:r>
              <a:rPr lang="en-US" dirty="0"/>
              <a:t>Scheduling: (changing the current runnable status of the destination, or source) </a:t>
            </a:r>
          </a:p>
          <a:p>
            <a:pPr lvl="1"/>
            <a:r>
              <a:rPr lang="en-US" dirty="0"/>
              <a:t>Data transfer: (actually conveying a message payload) </a:t>
            </a:r>
          </a:p>
          <a:p>
            <a:pPr lvl="1"/>
            <a:r>
              <a:rPr lang="en-US" dirty="0"/>
              <a:t>Unix doesn’t have a lightweight IPC mechanism</a:t>
            </a:r>
          </a:p>
        </p:txBody>
      </p:sp>
    </p:spTree>
    <p:extLst>
      <p:ext uri="{BB962C8B-B14F-4D97-AF65-F5344CB8AC3E}">
        <p14:creationId xmlns:p14="http://schemas.microsoft.com/office/powerpoint/2010/main" val="124090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Lots of Unix IPC mechanisms </a:t>
            </a:r>
            <a:endParaRPr lang="en-US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effectLst/>
              </a:rPr>
              <a:t>Pipes </a:t>
            </a:r>
          </a:p>
          <a:p>
            <a:r>
              <a:rPr lang="en-US" dirty="0">
                <a:effectLst/>
              </a:rPr>
              <a:t>Signals </a:t>
            </a:r>
          </a:p>
          <a:p>
            <a:r>
              <a:rPr lang="en-US" dirty="0">
                <a:effectLst/>
              </a:rPr>
              <a:t>Unix‐domain sockets </a:t>
            </a:r>
          </a:p>
          <a:p>
            <a:r>
              <a:rPr lang="en-US" dirty="0">
                <a:effectLst/>
              </a:rPr>
              <a:t>POSIX semaphores </a:t>
            </a:r>
          </a:p>
          <a:p>
            <a:r>
              <a:rPr lang="en-US" dirty="0">
                <a:effectLst/>
              </a:rPr>
              <a:t>FIFOs (named pipes) </a:t>
            </a:r>
          </a:p>
          <a:p>
            <a:r>
              <a:rPr lang="en-US" dirty="0">
                <a:effectLst/>
              </a:rPr>
              <a:t>Shared memory segments </a:t>
            </a:r>
          </a:p>
          <a:p>
            <a:r>
              <a:rPr lang="en-US" dirty="0">
                <a:effectLst/>
              </a:rPr>
              <a:t>System V semaphore sets </a:t>
            </a:r>
          </a:p>
          <a:p>
            <a:r>
              <a:rPr lang="en-US" dirty="0">
                <a:effectLst/>
              </a:rPr>
              <a:t>POSIX message queues </a:t>
            </a:r>
          </a:p>
          <a:p>
            <a:r>
              <a:rPr lang="en-US" dirty="0">
                <a:effectLst/>
              </a:rPr>
              <a:t>System V message queues </a:t>
            </a:r>
          </a:p>
          <a:p>
            <a:r>
              <a:rPr lang="en-US" dirty="0">
                <a:effectLst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1616631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IPC 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C9FF9-F8C0-A742-8F72-1B655F6B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9268524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06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IPC Example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29F76-688B-EA4C-9FA0-49F64874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1600200"/>
            <a:ext cx="7452360" cy="50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46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IPC in Unix is usually polled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/>
              <a:t>Blocking read()/</a:t>
            </a:r>
            <a:r>
              <a:rPr lang="en-US" dirty="0" err="1"/>
              <a:t>recv</a:t>
            </a:r>
            <a:r>
              <a:rPr lang="en-US" dirty="0"/>
              <a:t>() or select()/poll() </a:t>
            </a:r>
          </a:p>
          <a:p>
            <a:r>
              <a:rPr lang="en-US" dirty="0"/>
              <a:t>Signals are the nearest thing to upcalls, but... </a:t>
            </a:r>
          </a:p>
          <a:p>
            <a:r>
              <a:rPr lang="en-US" dirty="0"/>
              <a:t>Scheduling: (changing the current runnable status of the destination, or source) </a:t>
            </a:r>
          </a:p>
          <a:p>
            <a:r>
              <a:rPr lang="en-US" dirty="0"/>
              <a:t>Unix lacks a good upcall / event delivery mechanism</a:t>
            </a:r>
          </a:p>
        </p:txBody>
      </p:sp>
    </p:spTree>
    <p:extLst>
      <p:ext uri="{BB962C8B-B14F-4D97-AF65-F5344CB8AC3E}">
        <p14:creationId xmlns:p14="http://schemas.microsoft.com/office/powerpoint/2010/main" val="3296193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to reduce IPC cost? (Part of HW 1)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610600" cy="4800600"/>
          </a:xfrm>
        </p:spPr>
        <p:txBody>
          <a:bodyPr>
            <a:normAutofit fontScale="92500"/>
          </a:bodyPr>
          <a:lstStyle/>
          <a:p>
            <a:r>
              <a:rPr lang="en-US" dirty="0"/>
              <a:t>Can you think about reducing system call cost and OS interaction for shared memory?</a:t>
            </a:r>
          </a:p>
          <a:p>
            <a:r>
              <a:rPr lang="en-US" dirty="0"/>
              <a:t>Write a program to implement communication across a parent and child process (fork) via. shared memory.</a:t>
            </a:r>
          </a:p>
          <a:p>
            <a:pPr lvl="1"/>
            <a:r>
              <a:rPr lang="en-US" dirty="0"/>
              <a:t>The parent and child process should write a 4KB page and read 4KB page</a:t>
            </a:r>
          </a:p>
          <a:p>
            <a:pPr marL="282575" lvl="1" indent="0">
              <a:buNone/>
            </a:pPr>
            <a:endParaRPr lang="en-US" dirty="0"/>
          </a:p>
          <a:p>
            <a:pPr marL="282575" lvl="1" indent="-282575">
              <a:spcBef>
                <a:spcPts val="2000"/>
              </a:spcBef>
            </a:pPr>
            <a:r>
              <a:rPr lang="en-US" sz="2400" dirty="0"/>
              <a:t>Compare the performance of shared memory implementation against blocking I/O-based IPC communication between parent and child process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sz="2400" dirty="0"/>
              <a:t>Measure the cache misses, instructions executed, TLB misses for both IPC communication types using Linux Perf tool.</a:t>
            </a: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78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Performance Analysis of Microkernel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D3F42-7C92-6C40-ABB9-4E46FA25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722"/>
            <a:ext cx="9144000" cy="54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5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Interpretation 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1921B95-1999-224D-8C11-AAC68DCCDF4F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526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System call costs are high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Context switching costs are 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Getting worse with increasing CPU/memory speed ratios and lengthening pipelines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IPC (system call + context switch) expensive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2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1435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Microkernel Intro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History</a:t>
            </a:r>
            <a:b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Design</a:t>
            </a:r>
            <a:b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Performance Issues</a:t>
            </a:r>
            <a:b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Fixing Performance Issues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09CD0E9-F536-4A41-B5ED-5BC1343F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</p:spTree>
    <p:extLst>
      <p:ext uri="{BB962C8B-B14F-4D97-AF65-F5344CB8AC3E}">
        <p14:creationId xmlns:p14="http://schemas.microsoft.com/office/powerpoint/2010/main" val="3982998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63500"/>
            <a:ext cx="9144000" cy="1282700"/>
          </a:xfrm>
        </p:spPr>
        <p:txBody>
          <a:bodyPr/>
          <a:lstStyle/>
          <a:p>
            <a:pPr algn="l"/>
            <a:br>
              <a:rPr lang="en-US" dirty="0">
                <a:effectLst/>
              </a:rPr>
            </a:br>
            <a:r>
              <a:rPr lang="en-US" dirty="0">
                <a:effectLst/>
              </a:rPr>
              <a:t>Experience with </a:t>
            </a:r>
            <a:r>
              <a:rPr lang="el-GR" dirty="0">
                <a:effectLst/>
              </a:rPr>
              <a:t>μ</a:t>
            </a:r>
            <a:r>
              <a:rPr lang="en-US" dirty="0">
                <a:effectLst/>
              </a:rPr>
              <a:t>kernel performance </a:t>
            </a:r>
            <a:br>
              <a:rPr lang="en-US" dirty="0"/>
            </a:b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1921B95-1999-224D-8C11-AAC68DCCDF4F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526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</a:rPr>
              <a:t>Observations: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Mach memory penalty higher (i.e.,) cache misses or write stalls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Mach VM system executes more instructions than Ultrix </a:t>
            </a:r>
            <a:endParaRPr lang="en-US" dirty="0"/>
          </a:p>
          <a:p>
            <a:r>
              <a:rPr lang="en-US" dirty="0">
                <a:effectLst/>
              </a:rPr>
              <a:t>But portable and has more functionality </a:t>
            </a:r>
          </a:p>
          <a:p>
            <a:r>
              <a:rPr lang="en-US" dirty="0">
                <a:effectLst/>
              </a:rPr>
              <a:t>Claim:  Degraded performance is result of OS structure IPC cost is not a major factor: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86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63500"/>
            <a:ext cx="9144000" cy="1282700"/>
          </a:xfrm>
        </p:spPr>
        <p:txBody>
          <a:bodyPr/>
          <a:lstStyle/>
          <a:p>
            <a:pPr algn="l"/>
            <a:r>
              <a:rPr lang="en-US" dirty="0">
                <a:effectLst/>
              </a:rPr>
              <a:t>Reducing System Call Cost – L3/L4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1921B95-1999-224D-8C11-AAC68DCCDF4F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526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effectLst/>
              </a:rPr>
              <a:t>Minimise</a:t>
            </a:r>
            <a:r>
              <a:rPr lang="en-US" dirty="0">
                <a:effectLst/>
              </a:rPr>
              <a:t> number of system calls </a:t>
            </a:r>
            <a:endParaRPr lang="en-US" dirty="0"/>
          </a:p>
          <a:p>
            <a:r>
              <a:rPr lang="en-US" dirty="0">
                <a:effectLst/>
              </a:rPr>
              <a:t>Combined operations: Call, </a:t>
            </a:r>
            <a:r>
              <a:rPr lang="en-US" dirty="0" err="1">
                <a:effectLst/>
              </a:rPr>
              <a:t>ReplyWait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r>
              <a:rPr lang="en-US" dirty="0">
                <a:effectLst/>
              </a:rPr>
              <a:t> Complex messages </a:t>
            </a:r>
          </a:p>
          <a:p>
            <a:pPr lvl="1"/>
            <a:r>
              <a:rPr lang="en-US" dirty="0">
                <a:effectLst/>
              </a:rPr>
              <a:t>Combines multiple messages into one operation  </a:t>
            </a:r>
          </a:p>
          <a:p>
            <a:pPr lvl="1"/>
            <a:r>
              <a:rPr lang="en-US" dirty="0">
                <a:effectLst/>
              </a:rPr>
              <a:t>As many arguments as possible in registers </a:t>
            </a:r>
          </a:p>
          <a:p>
            <a:pPr lvl="1"/>
            <a:r>
              <a:rPr lang="en-US" dirty="0">
                <a:effectLst/>
              </a:rPr>
              <a:t>via direct mapping, not user → kernel → user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56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63500"/>
            <a:ext cx="9144000" cy="1282700"/>
          </a:xfrm>
        </p:spPr>
        <p:txBody>
          <a:bodyPr/>
          <a:lstStyle/>
          <a:p>
            <a:pPr algn="l"/>
            <a:r>
              <a:rPr lang="en-US" dirty="0">
                <a:effectLst/>
              </a:rPr>
              <a:t>Reducing Scheduler Cost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1921B95-1999-224D-8C11-AAC68DCCDF4F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526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</a:rPr>
              <a:t>Lazy scheduling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– Don’t update scheduling queues until you need to schedule </a:t>
            </a:r>
          </a:p>
          <a:p>
            <a:r>
              <a:rPr lang="en-US" dirty="0"/>
              <a:t>Direct process switch to receiver</a:t>
            </a:r>
          </a:p>
          <a:p>
            <a:r>
              <a:rPr lang="en-US" dirty="0"/>
              <a:t>Short messages in registers</a:t>
            </a:r>
          </a:p>
          <a:p>
            <a:r>
              <a:rPr lang="en-US" dirty="0"/>
              <a:t>Reducing cache and TLB misses </a:t>
            </a:r>
          </a:p>
          <a:p>
            <a:r>
              <a:rPr lang="en-US" dirty="0"/>
              <a:t>Frequently‐used TCB data near the beginning (single‐byte  displacement) </a:t>
            </a:r>
          </a:p>
          <a:p>
            <a:r>
              <a:rPr lang="en-US" dirty="0"/>
              <a:t>IPC code and kernel tables in a single page (to reduce TLB pressure and refills)</a:t>
            </a:r>
          </a:p>
        </p:txBody>
      </p:sp>
    </p:spTree>
    <p:extLst>
      <p:ext uri="{BB962C8B-B14F-4D97-AF65-F5344CB8AC3E}">
        <p14:creationId xmlns:p14="http://schemas.microsoft.com/office/powerpoint/2010/main" val="1117745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Address space switches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If no flush is needed (tagged architectures or architectures with segment registers) the cost is smaller </a:t>
            </a:r>
          </a:p>
          <a:p>
            <a:r>
              <a:rPr lang="en-US" dirty="0">
                <a:effectLst/>
              </a:rPr>
              <a:t>Crucial idea: let’s keep small, commonly used server address spaces shared with regular “large” address spaces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 </a:t>
            </a:r>
            <a:endParaRPr lang="en-US" sz="2400" dirty="0">
              <a:effectLst/>
            </a:endParaRPr>
          </a:p>
          <a:p>
            <a:pPr marL="282575" lvl="1" indent="-282575">
              <a:spcBef>
                <a:spcPts val="2000"/>
              </a:spcBef>
            </a:pPr>
            <a:endParaRPr lang="en-US" sz="2400" dirty="0">
              <a:effectLst/>
            </a:endParaRP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33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IPC and thread switches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this can be made fairly fast for most purposes. </a:t>
            </a:r>
          </a:p>
          <a:p>
            <a:r>
              <a:rPr lang="en-US" dirty="0">
                <a:effectLst/>
              </a:rPr>
              <a:t>Crucial idea: let’s keep small, commonly used server address spaces shared with regular “large” address spaces </a:t>
            </a:r>
          </a:p>
          <a:p>
            <a:r>
              <a:rPr lang="en-US" dirty="0">
                <a:effectLst/>
              </a:rPr>
              <a:t>system call, argument copy, stack and address space switch... </a:t>
            </a:r>
          </a:p>
          <a:p>
            <a:r>
              <a:rPr lang="en-US" dirty="0">
                <a:effectLst/>
              </a:rPr>
              <a:t>for L3 expensive – 100 cycle trap overhead </a:t>
            </a:r>
          </a:p>
          <a:p>
            <a:pPr marL="282575" lvl="1" indent="-282575">
              <a:spcBef>
                <a:spcPts val="2000"/>
              </a:spcBef>
            </a:pPr>
            <a:endParaRPr lang="en-US" sz="2400" dirty="0">
              <a:effectLst/>
            </a:endParaRP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8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17526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Cross-domain call: the basics</a:t>
            </a: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1828800" y="18288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8" name="Group 4"/>
          <p:cNvGrpSpPr>
            <a:grpSpLocks/>
          </p:cNvGrpSpPr>
          <p:nvPr/>
        </p:nvGrpSpPr>
        <p:grpSpPr bwMode="auto">
          <a:xfrm>
            <a:off x="2667000" y="2743200"/>
            <a:ext cx="771250" cy="754036"/>
            <a:chOff x="5799138" y="3614737"/>
            <a:chExt cx="355600" cy="347663"/>
          </a:xfrm>
        </p:grpSpPr>
        <p:sp>
          <p:nvSpPr>
            <p:cNvPr id="46" name="Oval 10"/>
            <p:cNvSpPr>
              <a:spLocks noChangeArrowheads="1"/>
            </p:cNvSpPr>
            <p:nvPr/>
          </p:nvSpPr>
          <p:spPr bwMode="auto">
            <a:xfrm>
              <a:off x="5799138" y="3614737"/>
              <a:ext cx="355600" cy="347663"/>
            </a:xfrm>
            <a:prstGeom prst="ellipse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AutoShape 11"/>
            <p:cNvSpPr>
              <a:spLocks noChangeArrowheads="1"/>
            </p:cNvSpPr>
            <p:nvPr/>
          </p:nvSpPr>
          <p:spPr bwMode="auto">
            <a:xfrm flipH="1">
              <a:off x="5922963" y="3692525"/>
              <a:ext cx="120650" cy="201612"/>
            </a:xfrm>
            <a:prstGeom prst="lightningBol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AutoShape 12"/>
            <p:cNvSpPr>
              <a:spLocks noChangeArrowheads="1"/>
            </p:cNvSpPr>
            <p:nvPr/>
          </p:nvSpPr>
          <p:spPr bwMode="auto">
            <a:xfrm rot="-8460389">
              <a:off x="5815013" y="3660775"/>
              <a:ext cx="42862" cy="46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092708" y="2730508"/>
            <a:ext cx="774692" cy="774692"/>
            <a:chOff x="4851125" y="3376613"/>
            <a:chExt cx="357187" cy="357187"/>
          </a:xfrm>
        </p:grpSpPr>
        <p:sp>
          <p:nvSpPr>
            <p:cNvPr id="49" name="Oval 14"/>
            <p:cNvSpPr>
              <a:spLocks noChangeArrowheads="1"/>
            </p:cNvSpPr>
            <p:nvPr/>
          </p:nvSpPr>
          <p:spPr bwMode="auto">
            <a:xfrm>
              <a:off x="4851125" y="3376613"/>
              <a:ext cx="357187" cy="35718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AutoShape 15"/>
            <p:cNvSpPr>
              <a:spLocks noChangeArrowheads="1"/>
            </p:cNvSpPr>
            <p:nvPr/>
          </p:nvSpPr>
          <p:spPr bwMode="auto">
            <a:xfrm flipH="1">
              <a:off x="4976537" y="3454400"/>
              <a:ext cx="120650" cy="209550"/>
            </a:xfrm>
            <a:prstGeom prst="lightningBol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AutoShape 16"/>
            <p:cNvSpPr>
              <a:spLocks noChangeArrowheads="1"/>
            </p:cNvSpPr>
            <p:nvPr/>
          </p:nvSpPr>
          <p:spPr bwMode="auto">
            <a:xfrm rot="13139611">
              <a:off x="4867000" y="3424238"/>
              <a:ext cx="42862" cy="46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6400800" y="19050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B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752600" y="5181600"/>
            <a:ext cx="5181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56" name="Straight Connector 55"/>
          <p:cNvCxnSpPr/>
          <p:nvPr/>
        </p:nvCxnSpPr>
        <p:spPr bwMode="auto">
          <a:xfrm>
            <a:off x="3173896" y="3505200"/>
            <a:ext cx="940904" cy="1967345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 flipV="1">
            <a:off x="4572000" y="3505200"/>
            <a:ext cx="742122" cy="1896533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8" name="Rectangle 6"/>
          <p:cNvSpPr>
            <a:spLocks noChangeArrowheads="1"/>
          </p:cNvSpPr>
          <p:nvPr/>
        </p:nvSpPr>
        <p:spPr bwMode="auto">
          <a:xfrm>
            <a:off x="1219200" y="6019800"/>
            <a:ext cx="7696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Request: block A, wakeup B.  Reply: block B, wakeup A.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304800" y="3733800"/>
            <a:ext cx="3048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A: </a:t>
            </a:r>
            <a:r>
              <a:rPr lang="en-US" sz="20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syscall</a:t>
            </a: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 to post a message to B (e.g., a message queue).  Wait for reply.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5562600" y="3733800"/>
            <a:ext cx="3048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B: </a:t>
            </a:r>
            <a:r>
              <a:rPr lang="en-US" sz="20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syscalls</a:t>
            </a: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 to receive an incoming message.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Wait for request.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327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17526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Cross-domain call: the basics</a:t>
            </a: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1828800" y="18288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6400800" y="19050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B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304800" y="3733800"/>
            <a:ext cx="3048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A: </a:t>
            </a:r>
            <a:r>
              <a:rPr lang="en-US" sz="20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syscall</a:t>
            </a: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 to post a message to B (e.g., a message queue).  Wait for reply.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752600" y="5181600"/>
            <a:ext cx="5181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3173896" y="3505200"/>
            <a:ext cx="940904" cy="1967345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4572000" y="3505200"/>
            <a:ext cx="742122" cy="1896533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38" name="Group 4"/>
          <p:cNvGrpSpPr>
            <a:grpSpLocks/>
          </p:cNvGrpSpPr>
          <p:nvPr/>
        </p:nvGrpSpPr>
        <p:grpSpPr bwMode="auto">
          <a:xfrm>
            <a:off x="2667000" y="2743200"/>
            <a:ext cx="771250" cy="754036"/>
            <a:chOff x="5799138" y="3614737"/>
            <a:chExt cx="355600" cy="347663"/>
          </a:xfrm>
        </p:grpSpPr>
        <p:sp>
          <p:nvSpPr>
            <p:cNvPr id="46" name="Oval 10"/>
            <p:cNvSpPr>
              <a:spLocks noChangeArrowheads="1"/>
            </p:cNvSpPr>
            <p:nvPr/>
          </p:nvSpPr>
          <p:spPr bwMode="auto">
            <a:xfrm>
              <a:off x="5799138" y="3614737"/>
              <a:ext cx="355600" cy="347663"/>
            </a:xfrm>
            <a:prstGeom prst="ellipse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AutoShape 11"/>
            <p:cNvSpPr>
              <a:spLocks noChangeArrowheads="1"/>
            </p:cNvSpPr>
            <p:nvPr/>
          </p:nvSpPr>
          <p:spPr bwMode="auto">
            <a:xfrm flipH="1">
              <a:off x="5922963" y="3692525"/>
              <a:ext cx="120650" cy="201612"/>
            </a:xfrm>
            <a:prstGeom prst="lightningBol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AutoShape 12"/>
            <p:cNvSpPr>
              <a:spLocks noChangeArrowheads="1"/>
            </p:cNvSpPr>
            <p:nvPr/>
          </p:nvSpPr>
          <p:spPr bwMode="auto">
            <a:xfrm rot="-8460389">
              <a:off x="5815013" y="3660775"/>
              <a:ext cx="42862" cy="46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092708" y="2730508"/>
            <a:ext cx="774692" cy="774692"/>
            <a:chOff x="4851125" y="3376613"/>
            <a:chExt cx="357187" cy="357187"/>
          </a:xfrm>
        </p:grpSpPr>
        <p:sp>
          <p:nvSpPr>
            <p:cNvPr id="49" name="Oval 14"/>
            <p:cNvSpPr>
              <a:spLocks noChangeArrowheads="1"/>
            </p:cNvSpPr>
            <p:nvPr/>
          </p:nvSpPr>
          <p:spPr bwMode="auto">
            <a:xfrm>
              <a:off x="4851125" y="3376613"/>
              <a:ext cx="357187" cy="35718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AutoShape 15"/>
            <p:cNvSpPr>
              <a:spLocks noChangeArrowheads="1"/>
            </p:cNvSpPr>
            <p:nvPr/>
          </p:nvSpPr>
          <p:spPr bwMode="auto">
            <a:xfrm flipH="1">
              <a:off x="4976537" y="3454400"/>
              <a:ext cx="120650" cy="209550"/>
            </a:xfrm>
            <a:prstGeom prst="lightningBol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AutoShape 16"/>
            <p:cNvSpPr>
              <a:spLocks noChangeArrowheads="1"/>
            </p:cNvSpPr>
            <p:nvPr/>
          </p:nvSpPr>
          <p:spPr bwMode="auto">
            <a:xfrm rot="13139611">
              <a:off x="4867000" y="3424238"/>
              <a:ext cx="42862" cy="46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2" name="Rectangle 6"/>
          <p:cNvSpPr>
            <a:spLocks noChangeArrowheads="1"/>
          </p:cNvSpPr>
          <p:nvPr/>
        </p:nvSpPr>
        <p:spPr bwMode="auto">
          <a:xfrm>
            <a:off x="5562600" y="3733800"/>
            <a:ext cx="3048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B: </a:t>
            </a:r>
            <a:r>
              <a:rPr lang="en-US" sz="20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syscalls</a:t>
            </a: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 to receive an incoming message.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Wait for request.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Circular Arrow 1"/>
          <p:cNvSpPr/>
          <p:nvPr/>
        </p:nvSpPr>
        <p:spPr bwMode="auto">
          <a:xfrm>
            <a:off x="3505200" y="2221992"/>
            <a:ext cx="1600200" cy="1435608"/>
          </a:xfrm>
          <a:prstGeom prst="circularArrow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2590800" y="1447800"/>
            <a:ext cx="350520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Copy data from A to B, or use a shared memory region.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" name="Rectangle 6"/>
          <p:cNvSpPr>
            <a:spLocks noChangeArrowheads="1"/>
          </p:cNvSpPr>
          <p:nvPr/>
        </p:nvSpPr>
        <p:spPr bwMode="auto">
          <a:xfrm>
            <a:off x="838200" y="6019800"/>
            <a:ext cx="7696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Transfer control through kernel: block A, wakeup B.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Note: could use a socket, or fast IPC for processes on same host.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750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17526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Marshalling</a:t>
            </a:r>
            <a:r>
              <a:rPr lang="en-US" dirty="0"/>
              <a:t>” (“serializing”)</a:t>
            </a: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1828800" y="18288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6400800" y="19050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B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752600" y="5181600"/>
            <a:ext cx="5181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3173896" y="3505200"/>
            <a:ext cx="940904" cy="1967345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4572000" y="3505200"/>
            <a:ext cx="742122" cy="1896533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2" name="Rectangle 6"/>
          <p:cNvSpPr>
            <a:spLocks noChangeArrowheads="1"/>
          </p:cNvSpPr>
          <p:nvPr/>
        </p:nvSpPr>
        <p:spPr bwMode="auto">
          <a:xfrm>
            <a:off x="304800" y="6019800"/>
            <a:ext cx="853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What if the data is a complex linked structure?  Must “pack” it as a sequence of bytes into a message, and reconstitute it on the other side.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Circular Arrow 1"/>
          <p:cNvSpPr/>
          <p:nvPr/>
        </p:nvSpPr>
        <p:spPr bwMode="auto">
          <a:xfrm>
            <a:off x="3505200" y="2221992"/>
            <a:ext cx="1600200" cy="1435608"/>
          </a:xfrm>
          <a:prstGeom prst="circularArrow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200400" y="4114800"/>
            <a:ext cx="541337" cy="135335"/>
          </a:xfrm>
          <a:prstGeom prst="rect">
            <a:avLst/>
          </a:prstGeom>
          <a:solidFill>
            <a:schemeClr val="accent5"/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3" name="Oval 59"/>
          <p:cNvSpPr>
            <a:spLocks noChangeArrowheads="1"/>
          </p:cNvSpPr>
          <p:nvPr/>
        </p:nvSpPr>
        <p:spPr bwMode="auto">
          <a:xfrm flipH="1">
            <a:off x="4800600" y="3155950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4" name="Oval 60"/>
          <p:cNvSpPr>
            <a:spLocks noChangeArrowheads="1"/>
          </p:cNvSpPr>
          <p:nvPr/>
        </p:nvSpPr>
        <p:spPr bwMode="auto">
          <a:xfrm flipH="1">
            <a:off x="4970462" y="3235325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" name="Oval 61"/>
          <p:cNvSpPr>
            <a:spLocks noChangeArrowheads="1"/>
          </p:cNvSpPr>
          <p:nvPr/>
        </p:nvSpPr>
        <p:spPr bwMode="auto">
          <a:xfrm flipH="1">
            <a:off x="5157787" y="3167063"/>
            <a:ext cx="112713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26" name="AutoShape 62"/>
          <p:cNvCxnSpPr>
            <a:cxnSpLocks noChangeShapeType="1"/>
            <a:stCxn id="29" idx="4"/>
            <a:endCxn id="23" idx="0"/>
          </p:cNvCxnSpPr>
          <p:nvPr/>
        </p:nvCxnSpPr>
        <p:spPr bwMode="auto">
          <a:xfrm flipH="1">
            <a:off x="4856162" y="3081338"/>
            <a:ext cx="169863" cy="74612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3"/>
          <p:cNvCxnSpPr>
            <a:cxnSpLocks noChangeShapeType="1"/>
            <a:stCxn id="29" idx="4"/>
            <a:endCxn id="24" idx="0"/>
          </p:cNvCxnSpPr>
          <p:nvPr/>
        </p:nvCxnSpPr>
        <p:spPr bwMode="auto">
          <a:xfrm>
            <a:off x="5026025" y="3081338"/>
            <a:ext cx="0" cy="153987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" name="AutoShape 64"/>
          <p:cNvCxnSpPr>
            <a:cxnSpLocks noChangeShapeType="1"/>
            <a:stCxn id="29" idx="4"/>
            <a:endCxn id="25" idx="7"/>
          </p:cNvCxnSpPr>
          <p:nvPr/>
        </p:nvCxnSpPr>
        <p:spPr bwMode="auto">
          <a:xfrm>
            <a:off x="5026025" y="3081338"/>
            <a:ext cx="149225" cy="101600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" name="Oval 65"/>
          <p:cNvSpPr>
            <a:spLocks noChangeArrowheads="1"/>
          </p:cNvSpPr>
          <p:nvPr/>
        </p:nvSpPr>
        <p:spPr bwMode="auto">
          <a:xfrm flipH="1">
            <a:off x="4968875" y="2970213"/>
            <a:ext cx="112712" cy="11271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868863" y="4114800"/>
            <a:ext cx="541337" cy="135335"/>
          </a:xfrm>
          <a:prstGeom prst="rect">
            <a:avLst/>
          </a:prstGeom>
          <a:solidFill>
            <a:schemeClr val="accent5"/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" name="Oval 59"/>
          <p:cNvSpPr>
            <a:spLocks noChangeArrowheads="1"/>
          </p:cNvSpPr>
          <p:nvPr/>
        </p:nvSpPr>
        <p:spPr bwMode="auto">
          <a:xfrm flipH="1">
            <a:off x="3429000" y="3157537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7" name="Oval 60"/>
          <p:cNvSpPr>
            <a:spLocks noChangeArrowheads="1"/>
          </p:cNvSpPr>
          <p:nvPr/>
        </p:nvSpPr>
        <p:spPr bwMode="auto">
          <a:xfrm flipH="1">
            <a:off x="3598862" y="3236912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9" name="Oval 61"/>
          <p:cNvSpPr>
            <a:spLocks noChangeArrowheads="1"/>
          </p:cNvSpPr>
          <p:nvPr/>
        </p:nvSpPr>
        <p:spPr bwMode="auto">
          <a:xfrm flipH="1">
            <a:off x="3786187" y="3168650"/>
            <a:ext cx="112713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40" name="AutoShape 62"/>
          <p:cNvCxnSpPr>
            <a:cxnSpLocks noChangeShapeType="1"/>
            <a:stCxn id="43" idx="4"/>
            <a:endCxn id="34" idx="0"/>
          </p:cNvCxnSpPr>
          <p:nvPr/>
        </p:nvCxnSpPr>
        <p:spPr bwMode="auto">
          <a:xfrm flipH="1">
            <a:off x="3484562" y="3082925"/>
            <a:ext cx="169863" cy="74612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" name="AutoShape 63"/>
          <p:cNvCxnSpPr>
            <a:cxnSpLocks noChangeShapeType="1"/>
            <a:stCxn id="43" idx="4"/>
            <a:endCxn id="37" idx="0"/>
          </p:cNvCxnSpPr>
          <p:nvPr/>
        </p:nvCxnSpPr>
        <p:spPr bwMode="auto">
          <a:xfrm>
            <a:off x="3654425" y="3082925"/>
            <a:ext cx="0" cy="153987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2" name="AutoShape 64"/>
          <p:cNvCxnSpPr>
            <a:cxnSpLocks noChangeShapeType="1"/>
            <a:stCxn id="43" idx="4"/>
            <a:endCxn id="39" idx="7"/>
          </p:cNvCxnSpPr>
          <p:nvPr/>
        </p:nvCxnSpPr>
        <p:spPr bwMode="auto">
          <a:xfrm>
            <a:off x="3654425" y="3082925"/>
            <a:ext cx="149225" cy="101600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Oval 65"/>
          <p:cNvSpPr>
            <a:spLocks noChangeArrowheads="1"/>
          </p:cNvSpPr>
          <p:nvPr/>
        </p:nvSpPr>
        <p:spPr bwMode="auto">
          <a:xfrm flipH="1">
            <a:off x="3597275" y="2971800"/>
            <a:ext cx="112712" cy="11271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4" name="Oval 59"/>
          <p:cNvSpPr>
            <a:spLocks noChangeArrowheads="1"/>
          </p:cNvSpPr>
          <p:nvPr/>
        </p:nvSpPr>
        <p:spPr bwMode="auto">
          <a:xfrm flipH="1">
            <a:off x="1905000" y="4146550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5" name="Oval 60"/>
          <p:cNvSpPr>
            <a:spLocks noChangeArrowheads="1"/>
          </p:cNvSpPr>
          <p:nvPr/>
        </p:nvSpPr>
        <p:spPr bwMode="auto">
          <a:xfrm flipH="1">
            <a:off x="2074862" y="4225925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3" name="Oval 61"/>
          <p:cNvSpPr>
            <a:spLocks noChangeArrowheads="1"/>
          </p:cNvSpPr>
          <p:nvPr/>
        </p:nvSpPr>
        <p:spPr bwMode="auto">
          <a:xfrm flipH="1">
            <a:off x="2262187" y="4157663"/>
            <a:ext cx="112713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55" name="AutoShape 62"/>
          <p:cNvCxnSpPr>
            <a:cxnSpLocks noChangeShapeType="1"/>
            <a:stCxn id="58" idx="4"/>
            <a:endCxn id="44" idx="0"/>
          </p:cNvCxnSpPr>
          <p:nvPr/>
        </p:nvCxnSpPr>
        <p:spPr bwMode="auto">
          <a:xfrm flipH="1">
            <a:off x="1960562" y="4071938"/>
            <a:ext cx="169863" cy="74612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6" name="AutoShape 63"/>
          <p:cNvCxnSpPr>
            <a:cxnSpLocks noChangeShapeType="1"/>
            <a:stCxn id="58" idx="4"/>
            <a:endCxn id="45" idx="0"/>
          </p:cNvCxnSpPr>
          <p:nvPr/>
        </p:nvCxnSpPr>
        <p:spPr bwMode="auto">
          <a:xfrm>
            <a:off x="2130425" y="4071938"/>
            <a:ext cx="0" cy="153987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" name="AutoShape 64"/>
          <p:cNvCxnSpPr>
            <a:cxnSpLocks noChangeShapeType="1"/>
            <a:stCxn id="58" idx="4"/>
            <a:endCxn id="53" idx="7"/>
          </p:cNvCxnSpPr>
          <p:nvPr/>
        </p:nvCxnSpPr>
        <p:spPr bwMode="auto">
          <a:xfrm>
            <a:off x="2130425" y="4071938"/>
            <a:ext cx="149225" cy="101600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8" name="Oval 65"/>
          <p:cNvSpPr>
            <a:spLocks noChangeArrowheads="1"/>
          </p:cNvSpPr>
          <p:nvPr/>
        </p:nvSpPr>
        <p:spPr bwMode="auto">
          <a:xfrm flipH="1">
            <a:off x="2073275" y="3960813"/>
            <a:ext cx="112712" cy="11271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2590800" y="4038600"/>
            <a:ext cx="368808" cy="179832"/>
          </a:xfrm>
          <a:prstGeom prst="rightArrow">
            <a:avLst/>
          </a:prstGeom>
          <a:solidFill>
            <a:srgbClr val="0026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Oval 59"/>
          <p:cNvSpPr>
            <a:spLocks noChangeArrowheads="1"/>
          </p:cNvSpPr>
          <p:nvPr/>
        </p:nvSpPr>
        <p:spPr bwMode="auto">
          <a:xfrm flipH="1">
            <a:off x="6260592" y="4148137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0" name="Oval 60"/>
          <p:cNvSpPr>
            <a:spLocks noChangeArrowheads="1"/>
          </p:cNvSpPr>
          <p:nvPr/>
        </p:nvSpPr>
        <p:spPr bwMode="auto">
          <a:xfrm flipH="1">
            <a:off x="6430454" y="4227512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Oval 61"/>
          <p:cNvSpPr>
            <a:spLocks noChangeArrowheads="1"/>
          </p:cNvSpPr>
          <p:nvPr/>
        </p:nvSpPr>
        <p:spPr bwMode="auto">
          <a:xfrm flipH="1">
            <a:off x="6617779" y="4159250"/>
            <a:ext cx="112713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62" name="AutoShape 62"/>
          <p:cNvCxnSpPr>
            <a:cxnSpLocks noChangeShapeType="1"/>
            <a:stCxn id="65" idx="4"/>
            <a:endCxn id="59" idx="0"/>
          </p:cNvCxnSpPr>
          <p:nvPr/>
        </p:nvCxnSpPr>
        <p:spPr bwMode="auto">
          <a:xfrm flipH="1">
            <a:off x="6316154" y="4073525"/>
            <a:ext cx="169863" cy="74612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" name="AutoShape 63"/>
          <p:cNvCxnSpPr>
            <a:cxnSpLocks noChangeShapeType="1"/>
            <a:stCxn id="65" idx="4"/>
            <a:endCxn id="60" idx="0"/>
          </p:cNvCxnSpPr>
          <p:nvPr/>
        </p:nvCxnSpPr>
        <p:spPr bwMode="auto">
          <a:xfrm>
            <a:off x="6486017" y="4073525"/>
            <a:ext cx="0" cy="153987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4" name="AutoShape 64"/>
          <p:cNvCxnSpPr>
            <a:cxnSpLocks noChangeShapeType="1"/>
            <a:stCxn id="65" idx="4"/>
            <a:endCxn id="61" idx="7"/>
          </p:cNvCxnSpPr>
          <p:nvPr/>
        </p:nvCxnSpPr>
        <p:spPr bwMode="auto">
          <a:xfrm>
            <a:off x="6486017" y="4073525"/>
            <a:ext cx="149225" cy="101600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" name="Oval 65"/>
          <p:cNvSpPr>
            <a:spLocks noChangeArrowheads="1"/>
          </p:cNvSpPr>
          <p:nvPr/>
        </p:nvSpPr>
        <p:spPr bwMode="auto">
          <a:xfrm flipH="1">
            <a:off x="6428867" y="3962400"/>
            <a:ext cx="112712" cy="11271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6" name="Right Arrow 65"/>
          <p:cNvSpPr/>
          <p:nvPr/>
        </p:nvSpPr>
        <p:spPr bwMode="auto">
          <a:xfrm>
            <a:off x="5638800" y="4040187"/>
            <a:ext cx="368808" cy="179832"/>
          </a:xfrm>
          <a:prstGeom prst="rightArrow">
            <a:avLst/>
          </a:prstGeom>
          <a:solidFill>
            <a:srgbClr val="0026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72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RPC (Used Every Google system)</a:t>
            </a:r>
          </a:p>
        </p:txBody>
      </p:sp>
      <p:sp>
        <p:nvSpPr>
          <p:cNvPr id="3" name="Freeform 34"/>
          <p:cNvSpPr>
            <a:spLocks/>
          </p:cNvSpPr>
          <p:nvPr/>
        </p:nvSpPr>
        <p:spPr bwMode="auto">
          <a:xfrm>
            <a:off x="5026025" y="3657600"/>
            <a:ext cx="1222375" cy="1311275"/>
          </a:xfrm>
          <a:custGeom>
            <a:avLst/>
            <a:gdLst>
              <a:gd name="T0" fmla="*/ 2147483647 w 10983"/>
              <a:gd name="T1" fmla="*/ 0 h 10425"/>
              <a:gd name="T2" fmla="*/ 0 w 10983"/>
              <a:gd name="T3" fmla="*/ 2147483647 h 10425"/>
              <a:gd name="T4" fmla="*/ 0 w 10983"/>
              <a:gd name="T5" fmla="*/ 2147483647 h 10425"/>
              <a:gd name="T6" fmla="*/ 2147483647 w 10983"/>
              <a:gd name="T7" fmla="*/ 2147483647 h 10425"/>
              <a:gd name="T8" fmla="*/ 2147483647 w 10983"/>
              <a:gd name="T9" fmla="*/ 2147483647 h 10425"/>
              <a:gd name="T10" fmla="*/ 2147483647 w 10983"/>
              <a:gd name="T11" fmla="*/ 2147483647 h 10425"/>
              <a:gd name="T12" fmla="*/ 2147483647 w 10983"/>
              <a:gd name="T13" fmla="*/ 2147483647 h 10425"/>
              <a:gd name="T14" fmla="*/ 2147483647 w 10983"/>
              <a:gd name="T15" fmla="*/ 0 h 10425"/>
              <a:gd name="T16" fmla="*/ 2147483647 w 10983"/>
              <a:gd name="T17" fmla="*/ 0 h 104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983" h="10425">
                <a:moveTo>
                  <a:pt x="1737" y="0"/>
                </a:moveTo>
                <a:cubicBezTo>
                  <a:pt x="778" y="0"/>
                  <a:pt x="0" y="778"/>
                  <a:pt x="0" y="1737"/>
                </a:cubicBezTo>
                <a:lnTo>
                  <a:pt x="0" y="8687"/>
                </a:lnTo>
                <a:cubicBezTo>
                  <a:pt x="0" y="9647"/>
                  <a:pt x="778" y="10425"/>
                  <a:pt x="1737" y="10425"/>
                </a:cubicBezTo>
                <a:lnTo>
                  <a:pt x="9246" y="10425"/>
                </a:lnTo>
                <a:cubicBezTo>
                  <a:pt x="10205" y="10425"/>
                  <a:pt x="10983" y="9647"/>
                  <a:pt x="10983" y="8687"/>
                </a:cubicBezTo>
                <a:lnTo>
                  <a:pt x="10983" y="1737"/>
                </a:lnTo>
                <a:cubicBezTo>
                  <a:pt x="10983" y="778"/>
                  <a:pt x="10205" y="0"/>
                  <a:pt x="9246" y="0"/>
                </a:cubicBezTo>
                <a:lnTo>
                  <a:pt x="1737" y="0"/>
                </a:lnTo>
                <a:close/>
              </a:path>
            </a:pathLst>
          </a:custGeom>
          <a:solidFill>
            <a:srgbClr val="04357B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reeform 35"/>
          <p:cNvSpPr>
            <a:spLocks/>
          </p:cNvSpPr>
          <p:nvPr/>
        </p:nvSpPr>
        <p:spPr bwMode="auto">
          <a:xfrm>
            <a:off x="5026025" y="3657600"/>
            <a:ext cx="1222375" cy="1311275"/>
          </a:xfrm>
          <a:custGeom>
            <a:avLst/>
            <a:gdLst>
              <a:gd name="T0" fmla="*/ 2147483647 w 10983"/>
              <a:gd name="T1" fmla="*/ 0 h 10425"/>
              <a:gd name="T2" fmla="*/ 0 w 10983"/>
              <a:gd name="T3" fmla="*/ 2147483647 h 10425"/>
              <a:gd name="T4" fmla="*/ 0 w 10983"/>
              <a:gd name="T5" fmla="*/ 2147483647 h 10425"/>
              <a:gd name="T6" fmla="*/ 2147483647 w 10983"/>
              <a:gd name="T7" fmla="*/ 2147483647 h 10425"/>
              <a:gd name="T8" fmla="*/ 2147483647 w 10983"/>
              <a:gd name="T9" fmla="*/ 2147483647 h 10425"/>
              <a:gd name="T10" fmla="*/ 2147483647 w 10983"/>
              <a:gd name="T11" fmla="*/ 2147483647 h 10425"/>
              <a:gd name="T12" fmla="*/ 2147483647 w 10983"/>
              <a:gd name="T13" fmla="*/ 2147483647 h 10425"/>
              <a:gd name="T14" fmla="*/ 2147483647 w 10983"/>
              <a:gd name="T15" fmla="*/ 0 h 10425"/>
              <a:gd name="T16" fmla="*/ 2147483647 w 10983"/>
              <a:gd name="T17" fmla="*/ 0 h 104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983" h="10425">
                <a:moveTo>
                  <a:pt x="1737" y="0"/>
                </a:moveTo>
                <a:cubicBezTo>
                  <a:pt x="778" y="0"/>
                  <a:pt x="0" y="778"/>
                  <a:pt x="0" y="1737"/>
                </a:cubicBezTo>
                <a:lnTo>
                  <a:pt x="0" y="8687"/>
                </a:lnTo>
                <a:cubicBezTo>
                  <a:pt x="0" y="9647"/>
                  <a:pt x="778" y="10425"/>
                  <a:pt x="1737" y="10425"/>
                </a:cubicBezTo>
                <a:lnTo>
                  <a:pt x="9246" y="10425"/>
                </a:lnTo>
                <a:cubicBezTo>
                  <a:pt x="10205" y="10425"/>
                  <a:pt x="10983" y="9647"/>
                  <a:pt x="10983" y="8687"/>
                </a:cubicBezTo>
                <a:lnTo>
                  <a:pt x="10983" y="1737"/>
                </a:lnTo>
                <a:cubicBezTo>
                  <a:pt x="10983" y="778"/>
                  <a:pt x="10205" y="0"/>
                  <a:pt x="9246" y="0"/>
                </a:cubicBezTo>
                <a:lnTo>
                  <a:pt x="1737" y="0"/>
                </a:lnTo>
                <a:close/>
              </a:path>
            </a:pathLst>
          </a:custGeom>
          <a:solidFill>
            <a:srgbClr val="04357B"/>
          </a:solidFill>
          <a:ln w="952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55"/>
          <p:cNvSpPr>
            <a:spLocks/>
          </p:cNvSpPr>
          <p:nvPr/>
        </p:nvSpPr>
        <p:spPr bwMode="auto">
          <a:xfrm>
            <a:off x="2963863" y="2774950"/>
            <a:ext cx="1219200" cy="1311275"/>
          </a:xfrm>
          <a:custGeom>
            <a:avLst/>
            <a:gdLst>
              <a:gd name="T0" fmla="*/ 2147483647 w 10983"/>
              <a:gd name="T1" fmla="*/ 0 h 10425"/>
              <a:gd name="T2" fmla="*/ 0 w 10983"/>
              <a:gd name="T3" fmla="*/ 2147483647 h 10425"/>
              <a:gd name="T4" fmla="*/ 0 w 10983"/>
              <a:gd name="T5" fmla="*/ 2147483647 h 10425"/>
              <a:gd name="T6" fmla="*/ 2147483647 w 10983"/>
              <a:gd name="T7" fmla="*/ 2147483647 h 10425"/>
              <a:gd name="T8" fmla="*/ 2147483647 w 10983"/>
              <a:gd name="T9" fmla="*/ 2147483647 h 10425"/>
              <a:gd name="T10" fmla="*/ 2147483647 w 10983"/>
              <a:gd name="T11" fmla="*/ 2147483647 h 10425"/>
              <a:gd name="T12" fmla="*/ 2147483647 w 10983"/>
              <a:gd name="T13" fmla="*/ 2147483647 h 10425"/>
              <a:gd name="T14" fmla="*/ 2147483647 w 10983"/>
              <a:gd name="T15" fmla="*/ 0 h 10425"/>
              <a:gd name="T16" fmla="*/ 2147483647 w 10983"/>
              <a:gd name="T17" fmla="*/ 0 h 104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983" h="10425">
                <a:moveTo>
                  <a:pt x="1737" y="0"/>
                </a:moveTo>
                <a:cubicBezTo>
                  <a:pt x="778" y="0"/>
                  <a:pt x="0" y="778"/>
                  <a:pt x="0" y="1737"/>
                </a:cubicBezTo>
                <a:lnTo>
                  <a:pt x="0" y="8687"/>
                </a:lnTo>
                <a:cubicBezTo>
                  <a:pt x="0" y="9647"/>
                  <a:pt x="778" y="10425"/>
                  <a:pt x="1737" y="10425"/>
                </a:cubicBezTo>
                <a:lnTo>
                  <a:pt x="9246" y="10425"/>
                </a:lnTo>
                <a:cubicBezTo>
                  <a:pt x="10205" y="10425"/>
                  <a:pt x="10983" y="9647"/>
                  <a:pt x="10983" y="8687"/>
                </a:cubicBezTo>
                <a:lnTo>
                  <a:pt x="10983" y="1737"/>
                </a:lnTo>
                <a:cubicBezTo>
                  <a:pt x="10983" y="778"/>
                  <a:pt x="10205" y="0"/>
                  <a:pt x="9246" y="0"/>
                </a:cubicBezTo>
                <a:lnTo>
                  <a:pt x="1737" y="0"/>
                </a:lnTo>
                <a:close/>
              </a:path>
            </a:pathLst>
          </a:custGeom>
          <a:solidFill>
            <a:srgbClr val="04357B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Freeform 56"/>
          <p:cNvSpPr>
            <a:spLocks/>
          </p:cNvSpPr>
          <p:nvPr/>
        </p:nvSpPr>
        <p:spPr bwMode="auto">
          <a:xfrm>
            <a:off x="2963863" y="2774950"/>
            <a:ext cx="1219200" cy="1311275"/>
          </a:xfrm>
          <a:custGeom>
            <a:avLst/>
            <a:gdLst>
              <a:gd name="T0" fmla="*/ 2147483647 w 10983"/>
              <a:gd name="T1" fmla="*/ 0 h 10425"/>
              <a:gd name="T2" fmla="*/ 0 w 10983"/>
              <a:gd name="T3" fmla="*/ 2147483647 h 10425"/>
              <a:gd name="T4" fmla="*/ 0 w 10983"/>
              <a:gd name="T5" fmla="*/ 2147483647 h 10425"/>
              <a:gd name="T6" fmla="*/ 2147483647 w 10983"/>
              <a:gd name="T7" fmla="*/ 2147483647 h 10425"/>
              <a:gd name="T8" fmla="*/ 2147483647 w 10983"/>
              <a:gd name="T9" fmla="*/ 2147483647 h 10425"/>
              <a:gd name="T10" fmla="*/ 2147483647 w 10983"/>
              <a:gd name="T11" fmla="*/ 2147483647 h 10425"/>
              <a:gd name="T12" fmla="*/ 2147483647 w 10983"/>
              <a:gd name="T13" fmla="*/ 2147483647 h 10425"/>
              <a:gd name="T14" fmla="*/ 2147483647 w 10983"/>
              <a:gd name="T15" fmla="*/ 0 h 10425"/>
              <a:gd name="T16" fmla="*/ 2147483647 w 10983"/>
              <a:gd name="T17" fmla="*/ 0 h 104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983" h="10425">
                <a:moveTo>
                  <a:pt x="1737" y="0"/>
                </a:moveTo>
                <a:cubicBezTo>
                  <a:pt x="778" y="0"/>
                  <a:pt x="0" y="778"/>
                  <a:pt x="0" y="1737"/>
                </a:cubicBezTo>
                <a:lnTo>
                  <a:pt x="0" y="8687"/>
                </a:lnTo>
                <a:cubicBezTo>
                  <a:pt x="0" y="9647"/>
                  <a:pt x="778" y="10425"/>
                  <a:pt x="1737" y="10425"/>
                </a:cubicBezTo>
                <a:lnTo>
                  <a:pt x="9246" y="10425"/>
                </a:lnTo>
                <a:cubicBezTo>
                  <a:pt x="10205" y="10425"/>
                  <a:pt x="10983" y="9647"/>
                  <a:pt x="10983" y="8687"/>
                </a:cubicBezTo>
                <a:lnTo>
                  <a:pt x="10983" y="1737"/>
                </a:lnTo>
                <a:cubicBezTo>
                  <a:pt x="10983" y="778"/>
                  <a:pt x="10205" y="0"/>
                  <a:pt x="9246" y="0"/>
                </a:cubicBezTo>
                <a:lnTo>
                  <a:pt x="1737" y="0"/>
                </a:lnTo>
                <a:close/>
              </a:path>
            </a:pathLst>
          </a:custGeom>
          <a:solidFill>
            <a:srgbClr val="04357B"/>
          </a:solidFill>
          <a:ln w="952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25"/>
          <p:cNvSpPr>
            <a:spLocks/>
          </p:cNvSpPr>
          <p:nvPr/>
        </p:nvSpPr>
        <p:spPr bwMode="auto">
          <a:xfrm>
            <a:off x="3879850" y="3252788"/>
            <a:ext cx="304800" cy="190500"/>
          </a:xfrm>
          <a:custGeom>
            <a:avLst/>
            <a:gdLst>
              <a:gd name="T0" fmla="*/ 2147483647 w 300"/>
              <a:gd name="T1" fmla="*/ 0 h 169"/>
              <a:gd name="T2" fmla="*/ 0 w 300"/>
              <a:gd name="T3" fmla="*/ 0 h 169"/>
              <a:gd name="T4" fmla="*/ 2147483647 w 300"/>
              <a:gd name="T5" fmla="*/ 2147483647 h 169"/>
              <a:gd name="T6" fmla="*/ 0 w 300"/>
              <a:gd name="T7" fmla="*/ 2147483647 h 169"/>
              <a:gd name="T8" fmla="*/ 2147483647 w 300"/>
              <a:gd name="T9" fmla="*/ 2147483647 h 169"/>
              <a:gd name="T10" fmla="*/ 2147483647 w 300"/>
              <a:gd name="T11" fmla="*/ 2147483647 h 169"/>
              <a:gd name="T12" fmla="*/ 2147483647 w 300"/>
              <a:gd name="T13" fmla="*/ 0 h 16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0" h="169">
                <a:moveTo>
                  <a:pt x="225" y="0"/>
                </a:moveTo>
                <a:lnTo>
                  <a:pt x="0" y="0"/>
                </a:lnTo>
                <a:lnTo>
                  <a:pt x="75" y="85"/>
                </a:lnTo>
                <a:lnTo>
                  <a:pt x="0" y="169"/>
                </a:lnTo>
                <a:lnTo>
                  <a:pt x="225" y="169"/>
                </a:lnTo>
                <a:lnTo>
                  <a:pt x="300" y="85"/>
                </a:lnTo>
                <a:lnTo>
                  <a:pt x="225" y="0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reeform 26"/>
          <p:cNvSpPr>
            <a:spLocks/>
          </p:cNvSpPr>
          <p:nvPr/>
        </p:nvSpPr>
        <p:spPr bwMode="auto">
          <a:xfrm>
            <a:off x="3879850" y="3252788"/>
            <a:ext cx="304800" cy="190500"/>
          </a:xfrm>
          <a:custGeom>
            <a:avLst/>
            <a:gdLst>
              <a:gd name="T0" fmla="*/ 2147483647 w 300"/>
              <a:gd name="T1" fmla="*/ 0 h 169"/>
              <a:gd name="T2" fmla="*/ 0 w 300"/>
              <a:gd name="T3" fmla="*/ 0 h 169"/>
              <a:gd name="T4" fmla="*/ 2147483647 w 300"/>
              <a:gd name="T5" fmla="*/ 2147483647 h 169"/>
              <a:gd name="T6" fmla="*/ 0 w 300"/>
              <a:gd name="T7" fmla="*/ 2147483647 h 169"/>
              <a:gd name="T8" fmla="*/ 2147483647 w 300"/>
              <a:gd name="T9" fmla="*/ 2147483647 h 169"/>
              <a:gd name="T10" fmla="*/ 2147483647 w 300"/>
              <a:gd name="T11" fmla="*/ 2147483647 h 169"/>
              <a:gd name="T12" fmla="*/ 2147483647 w 300"/>
              <a:gd name="T13" fmla="*/ 0 h 16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0" h="169">
                <a:moveTo>
                  <a:pt x="225" y="0"/>
                </a:moveTo>
                <a:lnTo>
                  <a:pt x="0" y="0"/>
                </a:lnTo>
                <a:lnTo>
                  <a:pt x="75" y="85"/>
                </a:lnTo>
                <a:lnTo>
                  <a:pt x="0" y="169"/>
                </a:lnTo>
                <a:lnTo>
                  <a:pt x="225" y="169"/>
                </a:lnTo>
                <a:lnTo>
                  <a:pt x="300" y="85"/>
                </a:lnTo>
                <a:lnTo>
                  <a:pt x="225" y="0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4979988" y="4054475"/>
            <a:ext cx="300037" cy="190500"/>
          </a:xfrm>
          <a:custGeom>
            <a:avLst/>
            <a:gdLst>
              <a:gd name="T0" fmla="*/ 2147483647 w 302"/>
              <a:gd name="T1" fmla="*/ 0 h 169"/>
              <a:gd name="T2" fmla="*/ 0 w 302"/>
              <a:gd name="T3" fmla="*/ 0 h 169"/>
              <a:gd name="T4" fmla="*/ 2147483647 w 302"/>
              <a:gd name="T5" fmla="*/ 2147483647 h 169"/>
              <a:gd name="T6" fmla="*/ 0 w 302"/>
              <a:gd name="T7" fmla="*/ 2147483647 h 169"/>
              <a:gd name="T8" fmla="*/ 2147483647 w 302"/>
              <a:gd name="T9" fmla="*/ 2147483647 h 169"/>
              <a:gd name="T10" fmla="*/ 2147483647 w 302"/>
              <a:gd name="T11" fmla="*/ 2147483647 h 169"/>
              <a:gd name="T12" fmla="*/ 2147483647 w 302"/>
              <a:gd name="T13" fmla="*/ 0 h 16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2" h="169">
                <a:moveTo>
                  <a:pt x="226" y="0"/>
                </a:moveTo>
                <a:lnTo>
                  <a:pt x="0" y="0"/>
                </a:lnTo>
                <a:lnTo>
                  <a:pt x="76" y="85"/>
                </a:lnTo>
                <a:lnTo>
                  <a:pt x="0" y="169"/>
                </a:lnTo>
                <a:lnTo>
                  <a:pt x="226" y="169"/>
                </a:lnTo>
                <a:lnTo>
                  <a:pt x="302" y="85"/>
                </a:lnTo>
                <a:lnTo>
                  <a:pt x="226" y="0"/>
                </a:lnTo>
                <a:close/>
              </a:path>
            </a:pathLst>
          </a:cu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Freeform 20"/>
          <p:cNvSpPr>
            <a:spLocks/>
          </p:cNvSpPr>
          <p:nvPr/>
        </p:nvSpPr>
        <p:spPr bwMode="auto">
          <a:xfrm>
            <a:off x="4979988" y="4054475"/>
            <a:ext cx="300037" cy="190500"/>
          </a:xfrm>
          <a:custGeom>
            <a:avLst/>
            <a:gdLst>
              <a:gd name="T0" fmla="*/ 2147483647 w 302"/>
              <a:gd name="T1" fmla="*/ 0 h 169"/>
              <a:gd name="T2" fmla="*/ 0 w 302"/>
              <a:gd name="T3" fmla="*/ 0 h 169"/>
              <a:gd name="T4" fmla="*/ 2147483647 w 302"/>
              <a:gd name="T5" fmla="*/ 2147483647 h 169"/>
              <a:gd name="T6" fmla="*/ 0 w 302"/>
              <a:gd name="T7" fmla="*/ 2147483647 h 169"/>
              <a:gd name="T8" fmla="*/ 2147483647 w 302"/>
              <a:gd name="T9" fmla="*/ 2147483647 h 169"/>
              <a:gd name="T10" fmla="*/ 2147483647 w 302"/>
              <a:gd name="T11" fmla="*/ 2147483647 h 169"/>
              <a:gd name="T12" fmla="*/ 2147483647 w 302"/>
              <a:gd name="T13" fmla="*/ 0 h 16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2" h="169">
                <a:moveTo>
                  <a:pt x="226" y="0"/>
                </a:moveTo>
                <a:lnTo>
                  <a:pt x="0" y="0"/>
                </a:lnTo>
                <a:lnTo>
                  <a:pt x="76" y="85"/>
                </a:lnTo>
                <a:lnTo>
                  <a:pt x="0" y="169"/>
                </a:lnTo>
                <a:lnTo>
                  <a:pt x="226" y="169"/>
                </a:lnTo>
                <a:lnTo>
                  <a:pt x="302" y="85"/>
                </a:lnTo>
                <a:lnTo>
                  <a:pt x="226" y="0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1" name="Elbow Connector 10"/>
          <p:cNvCxnSpPr/>
          <p:nvPr/>
        </p:nvCxnSpPr>
        <p:spPr bwMode="auto">
          <a:xfrm>
            <a:off x="4183063" y="3348038"/>
            <a:ext cx="842962" cy="801687"/>
          </a:xfrm>
          <a:prstGeom prst="bentConnector3">
            <a:avLst/>
          </a:prstGeom>
          <a:solidFill>
            <a:srgbClr val="00B8F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" name="Text Box 93"/>
          <p:cNvSpPr txBox="1">
            <a:spLocks noChangeArrowheads="1"/>
          </p:cNvSpPr>
          <p:nvPr/>
        </p:nvSpPr>
        <p:spPr bwMode="auto">
          <a:xfrm>
            <a:off x="457200" y="1600200"/>
            <a:ext cx="8153400" cy="101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Remote Procedure Call </a:t>
            </a:r>
            <a:r>
              <a:rPr lang="en-US" sz="2000" dirty="0">
                <a:solidFill>
                  <a:srgbClr val="000000"/>
                </a:solidFill>
              </a:rPr>
              <a:t>(RPC) is request/response interaction through a published API, using IPC messaging to cross an inter-process boundary.</a:t>
            </a:r>
          </a:p>
        </p:txBody>
      </p:sp>
      <p:sp>
        <p:nvSpPr>
          <p:cNvPr id="23" name="Text Box 93"/>
          <p:cNvSpPr txBox="1">
            <a:spLocks noChangeArrowheads="1"/>
          </p:cNvSpPr>
          <p:nvPr/>
        </p:nvSpPr>
        <p:spPr bwMode="auto">
          <a:xfrm>
            <a:off x="3429000" y="2590800"/>
            <a:ext cx="2819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3367"/>
                </a:solidFill>
              </a:rPr>
              <a:t>API stubs</a:t>
            </a:r>
          </a:p>
        </p:txBody>
      </p:sp>
      <p:cxnSp>
        <p:nvCxnSpPr>
          <p:cNvPr id="24" name="Straight Connector 23"/>
          <p:cNvCxnSpPr>
            <a:stCxn id="23" idx="2"/>
          </p:cNvCxnSpPr>
          <p:nvPr/>
        </p:nvCxnSpPr>
        <p:spPr bwMode="auto">
          <a:xfrm>
            <a:off x="4838700" y="2993091"/>
            <a:ext cx="114300" cy="96930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5" name="Straight Connector 24"/>
          <p:cNvCxnSpPr>
            <a:stCxn id="23" idx="2"/>
          </p:cNvCxnSpPr>
          <p:nvPr/>
        </p:nvCxnSpPr>
        <p:spPr bwMode="auto">
          <a:xfrm flipH="1">
            <a:off x="4191000" y="2993091"/>
            <a:ext cx="647700" cy="28350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7" name="Text Box 93"/>
          <p:cNvSpPr txBox="1">
            <a:spLocks noChangeArrowheads="1"/>
          </p:cNvSpPr>
          <p:nvPr/>
        </p:nvSpPr>
        <p:spPr bwMode="auto">
          <a:xfrm>
            <a:off x="533400" y="5226091"/>
            <a:ext cx="8153400" cy="147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00000"/>
                </a:solidFill>
              </a:rPr>
              <a:t>RPC </a:t>
            </a:r>
            <a:r>
              <a:rPr lang="en-US" sz="1800" dirty="0">
                <a:solidFill>
                  <a:srgbClr val="000000"/>
                </a:solidFill>
              </a:rPr>
              <a:t>is used in many standard Internet services.  It is also the basis for </a:t>
            </a:r>
            <a:r>
              <a:rPr lang="en-US" sz="1800" b="1" dirty="0">
                <a:solidFill>
                  <a:srgbClr val="000000"/>
                </a:solidFill>
              </a:rPr>
              <a:t>component frameworks </a:t>
            </a:r>
            <a:r>
              <a:rPr lang="en-US" sz="1800" dirty="0">
                <a:solidFill>
                  <a:srgbClr val="000000"/>
                </a:solidFill>
              </a:rPr>
              <a:t>like DCOM, CORBA, and Android.  Software is packaged into named “objects” or </a:t>
            </a:r>
            <a:r>
              <a:rPr lang="en-US" sz="1800" b="1" dirty="0">
                <a:solidFill>
                  <a:srgbClr val="000000"/>
                </a:solidFill>
              </a:rPr>
              <a:t>components</a:t>
            </a:r>
            <a:r>
              <a:rPr lang="en-US" sz="1800" dirty="0">
                <a:solidFill>
                  <a:srgbClr val="000000"/>
                </a:solidFill>
              </a:rPr>
              <a:t>.  Components may publish interfaces and/or invoke published interfaces of other components.  Components may execute in different processes and/or on different nodes.</a:t>
            </a:r>
          </a:p>
        </p:txBody>
      </p:sp>
      <p:sp>
        <p:nvSpPr>
          <p:cNvPr id="38" name="Text Box 93"/>
          <p:cNvSpPr txBox="1">
            <a:spLocks noChangeArrowheads="1"/>
          </p:cNvSpPr>
          <p:nvPr/>
        </p:nvSpPr>
        <p:spPr bwMode="auto">
          <a:xfrm>
            <a:off x="5486400" y="2590800"/>
            <a:ext cx="3733800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3367"/>
                </a:solidFill>
              </a:rPr>
              <a:t>generated from an </a:t>
            </a:r>
            <a:r>
              <a:rPr lang="en-US" sz="1800" b="1" dirty="0">
                <a:solidFill>
                  <a:srgbClr val="003367"/>
                </a:solidFill>
              </a:rPr>
              <a:t>Interface Description Language (IDL)</a:t>
            </a:r>
          </a:p>
        </p:txBody>
      </p:sp>
      <p:sp>
        <p:nvSpPr>
          <p:cNvPr id="39" name="Text Box 93"/>
          <p:cNvSpPr txBox="1">
            <a:spLocks noChangeArrowheads="1"/>
          </p:cNvSpPr>
          <p:nvPr/>
        </p:nvSpPr>
        <p:spPr bwMode="auto">
          <a:xfrm>
            <a:off x="533400" y="4256089"/>
            <a:ext cx="3505200" cy="925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3367"/>
                </a:solidFill>
              </a:rPr>
              <a:t>Establishing an RPC connection to a named remote interface is often called </a:t>
            </a:r>
            <a:r>
              <a:rPr lang="en-US" sz="1800" b="1" dirty="0">
                <a:solidFill>
                  <a:srgbClr val="003367"/>
                </a:solidFill>
              </a:rPr>
              <a:t>binding</a:t>
            </a:r>
            <a:r>
              <a:rPr lang="en-US" sz="1800" dirty="0">
                <a:solidFill>
                  <a:srgbClr val="003367"/>
                </a:solidFill>
              </a:rPr>
              <a:t>.  </a:t>
            </a:r>
            <a:endParaRPr lang="en-US" sz="1800" b="1" dirty="0">
              <a:solidFill>
                <a:srgbClr val="003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47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RPC Execution</a:t>
            </a:r>
          </a:p>
        </p:txBody>
      </p:sp>
      <p:sp>
        <p:nvSpPr>
          <p:cNvPr id="51203" name="Content Placeholder 4"/>
          <p:cNvSpPr>
            <a:spLocks noGrp="1"/>
          </p:cNvSpPr>
          <p:nvPr>
            <p:ph idx="1"/>
          </p:nvPr>
        </p:nvSpPr>
        <p:spPr>
          <a:xfrm>
            <a:off x="4879975" y="1524000"/>
            <a:ext cx="4035425" cy="411162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 charset="0"/>
                <a:ea typeface="ＭＳ Ｐゴシック" charset="0"/>
              </a:rPr>
              <a:t>In general, RPC enables request/response exchanges (e.g., by messaging over a network) that “looks like” a local procedure call.</a:t>
            </a:r>
          </a:p>
          <a:p>
            <a:r>
              <a:rPr lang="en-US" sz="2000" dirty="0">
                <a:latin typeface="Arial" charset="0"/>
                <a:ea typeface="ＭＳ Ｐゴシック" charset="0"/>
              </a:rPr>
              <a:t>In Android, RPC allows flexible interaction among apps running in different processes, across the kernel boundary.</a:t>
            </a:r>
          </a:p>
          <a:p>
            <a:r>
              <a:rPr lang="en-US" sz="2000" b="1" dirty="0">
                <a:latin typeface="Arial" charset="0"/>
                <a:ea typeface="ＭＳ Ｐゴシック" charset="0"/>
              </a:rPr>
              <a:t>How is this different from a local procedure call?</a:t>
            </a:r>
          </a:p>
          <a:p>
            <a:r>
              <a:rPr lang="en-US" sz="2000" dirty="0">
                <a:latin typeface="Arial" charset="0"/>
                <a:ea typeface="ＭＳ Ｐゴシック" charset="0"/>
              </a:rPr>
              <a:t>How is it different from a system call?</a:t>
            </a:r>
          </a:p>
        </p:txBody>
      </p:sp>
      <p:pic>
        <p:nvPicPr>
          <p:cNvPr id="512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4343400" cy="543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89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4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Microkernels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Micro-kernels represent a well-studied OS structuring idea: </a:t>
            </a:r>
          </a:p>
          <a:p>
            <a:pPr marL="0" indent="0" eaLnBrk="1" hangingPunct="1">
              <a:buNone/>
            </a:pPr>
            <a:r>
              <a:rPr lang="en-US" dirty="0"/>
              <a:t>	– very small kernel (implementing little more than 	address spaces and threads) </a:t>
            </a:r>
          </a:p>
          <a:p>
            <a:pPr marL="0" indent="0" eaLnBrk="1" hangingPunct="1">
              <a:buNone/>
            </a:pPr>
            <a:r>
              <a:rPr lang="en-US" dirty="0"/>
              <a:t>	– most of the functionality outside the kernel – very 	fast communication between OS components (to 	compensate for distribution)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7117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5632A8-5E3F-EF45-8D89-EC335707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RCP Flow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C3040-941E-504B-92C7-D07AC29C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1445705"/>
            <a:ext cx="9144000" cy="51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1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Marshalling</a:t>
            </a:r>
            <a:r>
              <a:rPr lang="en-US" dirty="0"/>
              <a:t>: a metaphor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9144000" cy="38546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7490" y="5950803"/>
            <a:ext cx="33577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baseline="30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Android Architecture and Binder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Dhinakaran</a:t>
            </a:r>
            <a:r>
              <a:rPr lang="en-US" sz="16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Pandiyan</a:t>
            </a:r>
            <a:endParaRPr lang="en-US" sz="1600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Saketh</a:t>
            </a:r>
            <a:r>
              <a:rPr lang="en-US" sz="16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Paranjape</a:t>
            </a:r>
            <a:r>
              <a:rPr lang="en-US" sz="16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9088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5632A8-5E3F-EF45-8D89-EC335707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RCP Flow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33B28-C4D9-244B-B961-85B9E374B5DC}"/>
              </a:ext>
            </a:extLst>
          </p:cNvPr>
          <p:cNvSpPr/>
          <p:nvPr/>
        </p:nvSpPr>
        <p:spPr>
          <a:xfrm>
            <a:off x="342106" y="1600200"/>
            <a:ext cx="84582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1. The client process calls the client stub, which resides within the client's address space.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2. The client stub packs the parameters into a message. This is called marshaling. The client stub then executes a system call (e.g.,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sendto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) to send the message.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3. The kernel sends the message to the remote server machine.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4. The server stub receives the message from the kernel.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5. The server stub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unmarshals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parameters.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6. The server stub calls the desired procedure.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7. The server process executes the procedure and returns the result to the server stub.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8. The server stub marshals the results into a message and passes the message to the kernel.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9. The kernel sends the message to the client machine.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10. The client stub receives the message from the kernel.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11. The client stub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unmarshals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results and passes them to the caller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28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111625"/>
          </a:xfrm>
        </p:spPr>
        <p:txBody>
          <a:bodyPr>
            <a:normAutofit lnSpcReduction="10000"/>
          </a:bodyPr>
          <a:lstStyle/>
          <a:p>
            <a:r>
              <a:rPr lang="en-US" sz="2000" b="0" dirty="0"/>
              <a:t>RPC </a:t>
            </a:r>
            <a:r>
              <a:rPr lang="en-US" sz="2000" dirty="0">
                <a:solidFill>
                  <a:srgbClr val="800000"/>
                </a:solidFill>
              </a:rPr>
              <a:t>stubs</a:t>
            </a:r>
            <a:r>
              <a:rPr lang="en-US" sz="2000" b="0" dirty="0"/>
              <a:t> are procedures linked into the client and server.</a:t>
            </a:r>
          </a:p>
          <a:p>
            <a:pPr lvl="1"/>
            <a:r>
              <a:rPr lang="en-US" sz="1800" b="0" dirty="0"/>
              <a:t>RPC stubs similar to system call stubs, but they do more than just trap to the kernel.</a:t>
            </a:r>
          </a:p>
          <a:p>
            <a:pPr lvl="1"/>
            <a:r>
              <a:rPr lang="en-US" sz="1800" b="0" dirty="0"/>
              <a:t>The RPC stubs construct/deconstruct a message transmitted through a messaging system.</a:t>
            </a:r>
          </a:p>
          <a:p>
            <a:pPr lvl="1"/>
            <a:r>
              <a:rPr lang="en-US" sz="1800" b="0" dirty="0"/>
              <a:t>Binder is an example of such a messaging system, implemented as a Linux kernel plug-in module (a driver) and some user-space libraries.</a:t>
            </a:r>
          </a:p>
          <a:p>
            <a:r>
              <a:rPr lang="en-US" sz="2000" dirty="0"/>
              <a:t>S</a:t>
            </a:r>
            <a:r>
              <a:rPr lang="en-US" sz="2000" b="0" dirty="0"/>
              <a:t>tubs are generated by a tool that takes a description of the application’s RPC API written in an </a:t>
            </a:r>
            <a:r>
              <a:rPr lang="en-US" sz="2000" dirty="0">
                <a:solidFill>
                  <a:srgbClr val="800000"/>
                </a:solidFill>
              </a:rPr>
              <a:t>Interface Description Language</a:t>
            </a:r>
            <a:r>
              <a:rPr lang="en-US" sz="2000" b="0" dirty="0"/>
              <a:t>.</a:t>
            </a:r>
          </a:p>
          <a:p>
            <a:pPr lvl="1"/>
            <a:r>
              <a:rPr lang="en-US" sz="1800" b="0" dirty="0"/>
              <a:t>Looks like any interface definition…</a:t>
            </a:r>
          </a:p>
          <a:p>
            <a:pPr lvl="1"/>
            <a:r>
              <a:rPr lang="en-US" sz="1800" b="0" dirty="0"/>
              <a:t>List of method names and argument/result types and signatures.</a:t>
            </a:r>
          </a:p>
          <a:p>
            <a:pPr lvl="1"/>
            <a:r>
              <a:rPr lang="en-US" sz="1800" b="0" dirty="0"/>
              <a:t>Stub code </a:t>
            </a:r>
            <a:r>
              <a:rPr lang="en-US" sz="1800" dirty="0">
                <a:solidFill>
                  <a:srgbClr val="800000"/>
                </a:solidFill>
              </a:rPr>
              <a:t>marshals</a:t>
            </a:r>
            <a:r>
              <a:rPr lang="en-US" sz="1800" b="0" dirty="0">
                <a:solidFill>
                  <a:srgbClr val="800000"/>
                </a:solidFill>
              </a:rPr>
              <a:t> </a:t>
            </a:r>
            <a:r>
              <a:rPr lang="en-US" sz="1800" b="0" dirty="0"/>
              <a:t>arguments into request message, marshals results into a reply message.</a:t>
            </a:r>
          </a:p>
          <a:p>
            <a:pPr lvl="1"/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620418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LRPC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Simple control transfer: client’s thread executes in server’s domain </a:t>
            </a:r>
            <a:endParaRPr lang="en-US" dirty="0"/>
          </a:p>
          <a:p>
            <a:r>
              <a:rPr lang="en-US" dirty="0">
                <a:effectLst/>
              </a:rPr>
              <a:t>Simple data transfer: shared argument stack, plus registers </a:t>
            </a:r>
            <a:endParaRPr lang="en-US" dirty="0"/>
          </a:p>
          <a:p>
            <a:r>
              <a:rPr lang="en-US" dirty="0">
                <a:effectLst/>
              </a:rPr>
              <a:t>Simple stubs: i.e. highly optimized marshalling </a:t>
            </a:r>
            <a:endParaRPr lang="en-US" dirty="0"/>
          </a:p>
          <a:p>
            <a:r>
              <a:rPr lang="en-US" dirty="0">
                <a:effectLst/>
              </a:rPr>
              <a:t>Design for concurrency: Avoids shared data structures </a:t>
            </a:r>
            <a:endParaRPr lang="en-US" dirty="0"/>
          </a:p>
          <a:p>
            <a:pPr marL="282575" lvl="1" indent="-282575">
              <a:spcBef>
                <a:spcPts val="2000"/>
              </a:spcBef>
            </a:pPr>
            <a:endParaRPr lang="en-US" sz="2400" dirty="0">
              <a:effectLst/>
            </a:endParaRP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90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Switching Overhead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Kernel-user switch (measurements on a 50MHz x86 machine) </a:t>
            </a:r>
          </a:p>
          <a:p>
            <a:r>
              <a:rPr lang="en-US" dirty="0">
                <a:effectLst/>
              </a:rPr>
              <a:t>They are just servers that access I/O ports mapped to their address space </a:t>
            </a:r>
          </a:p>
          <a:p>
            <a:r>
              <a:rPr lang="en-US" dirty="0">
                <a:effectLst/>
              </a:rPr>
              <a:t>cost of machine instructions for entering supervisor mode and back: 71 + 36 cycles </a:t>
            </a:r>
          </a:p>
          <a:p>
            <a:r>
              <a:rPr lang="en-US" dirty="0">
                <a:effectLst/>
              </a:rPr>
              <a:t>Measured cost to enter the Mach kernel (like Linux) on this machine is 900 cycles! </a:t>
            </a:r>
            <a:endParaRPr lang="en-US" sz="2400" dirty="0">
              <a:effectLst/>
            </a:endParaRPr>
          </a:p>
          <a:p>
            <a:pPr marL="282575" lvl="1" indent="-282575">
              <a:spcBef>
                <a:spcPts val="2000"/>
              </a:spcBef>
            </a:pPr>
            <a:endParaRPr lang="en-US" sz="2400" dirty="0">
              <a:effectLst/>
            </a:endParaRP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5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Microkernels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AD52-0F3E-1D47-A9DB-5C61FF34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4" y="1346200"/>
            <a:ext cx="9144000" cy="4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7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6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Microkernel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5FB60A1-59D0-204B-8946-DE82AAD34939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600994"/>
            <a:ext cx="8686800" cy="495220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dirty="0"/>
              <a:t>Kernel </a:t>
            </a:r>
          </a:p>
          <a:p>
            <a:pPr marL="920750" indent="-60325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 Contains code which must run in privileged mode </a:t>
            </a:r>
          </a:p>
          <a:p>
            <a:pPr marL="920750" indent="-60325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 Isolates hardware dependence from higher levels </a:t>
            </a:r>
          </a:p>
          <a:p>
            <a:pPr marL="920750" indent="-60325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 Small and fast extensible system </a:t>
            </a:r>
          </a:p>
          <a:p>
            <a:pPr marL="920750" indent="-60325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 Provides mechanisms</a:t>
            </a:r>
          </a:p>
          <a:p>
            <a:pPr marL="860425" indent="0" eaLnBrk="1" hangingPunct="1">
              <a:spcBef>
                <a:spcPts val="0"/>
              </a:spcBef>
              <a:buNone/>
            </a:pPr>
            <a:endParaRPr lang="en-US" dirty="0"/>
          </a:p>
          <a:p>
            <a:pPr eaLnBrk="1" hangingPunct="1"/>
            <a:r>
              <a:rPr lang="en-US" dirty="0"/>
              <a:t>User‐level servers: </a:t>
            </a:r>
          </a:p>
          <a:p>
            <a:pPr marL="860425" indent="0" eaLnBrk="1" hangingPunct="1">
              <a:spcBef>
                <a:spcPts val="0"/>
              </a:spcBef>
              <a:buNone/>
            </a:pPr>
            <a:r>
              <a:rPr lang="en-US" dirty="0"/>
              <a:t>•  Are hardware independent/portable </a:t>
            </a:r>
          </a:p>
          <a:p>
            <a:pPr marL="860425" indent="0" eaLnBrk="1" hangingPunct="1">
              <a:spcBef>
                <a:spcPts val="0"/>
              </a:spcBef>
              <a:buNone/>
            </a:pPr>
            <a:r>
              <a:rPr lang="en-US" dirty="0"/>
              <a:t>• Provide the “OS environment/personality” </a:t>
            </a:r>
          </a:p>
          <a:p>
            <a:pPr marL="860425" indent="0" eaLnBrk="1" hangingPunct="1">
              <a:spcBef>
                <a:spcPts val="0"/>
              </a:spcBef>
              <a:buNone/>
            </a:pPr>
            <a:r>
              <a:rPr lang="en-US" dirty="0"/>
              <a:t>•  May be invoked: – From application (via message‐passing IPC) – From kernel (via upcalls) </a:t>
            </a:r>
          </a:p>
          <a:p>
            <a:pPr marL="860425" indent="0" eaLnBrk="1" hangingPunct="1">
              <a:spcBef>
                <a:spcPts val="0"/>
              </a:spcBef>
              <a:buNone/>
            </a:pPr>
            <a:r>
              <a:rPr lang="en-US" dirty="0"/>
              <a:t>• Implement policies</a:t>
            </a:r>
          </a:p>
        </p:txBody>
      </p:sp>
    </p:spTree>
    <p:extLst>
      <p:ext uri="{BB962C8B-B14F-4D97-AF65-F5344CB8AC3E}">
        <p14:creationId xmlns:p14="http://schemas.microsoft.com/office/powerpoint/2010/main" val="386729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7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should be inside Microkernel?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What should the kernel implement? 	</a:t>
            </a:r>
          </a:p>
          <a:p>
            <a:pPr lvl="1" eaLnBrk="1" hangingPunct="1"/>
            <a:r>
              <a:rPr lang="en-US" dirty="0"/>
              <a:t>implies limited functionality guaranteed, </a:t>
            </a:r>
          </a:p>
          <a:p>
            <a:pPr lvl="1" eaLnBrk="1" hangingPunct="1"/>
            <a:r>
              <a:rPr lang="en-US" dirty="0"/>
              <a:t>also need for protection domain crossings </a:t>
            </a:r>
          </a:p>
          <a:p>
            <a:pPr eaLnBrk="1" hangingPunct="1"/>
            <a:r>
              <a:rPr lang="en-US" dirty="0"/>
              <a:t>The answer should depend on functionality — not performance</a:t>
            </a:r>
          </a:p>
          <a:p>
            <a:pPr lvl="1" eaLnBrk="1" hangingPunct="1"/>
            <a:r>
              <a:rPr lang="en-US" dirty="0"/>
              <a:t>many of the traditional performance bottlenecks can be eliminated </a:t>
            </a:r>
          </a:p>
          <a:p>
            <a:pPr marL="282575" lvl="1" indent="-282575" eaLnBrk="1" hangingPunct="1">
              <a:spcBef>
                <a:spcPts val="2000"/>
              </a:spcBef>
            </a:pPr>
            <a:r>
              <a:rPr lang="en-US" sz="2400" dirty="0"/>
              <a:t>Also – can cross-protection domain interactions be efficiently supported</a:t>
            </a:r>
          </a:p>
        </p:txBody>
      </p:sp>
    </p:spTree>
    <p:extLst>
      <p:ext uri="{BB962C8B-B14F-4D97-AF65-F5344CB8AC3E}">
        <p14:creationId xmlns:p14="http://schemas.microsoft.com/office/powerpoint/2010/main" val="259314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Examples of microkernel flexibility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Device drivers won’t be in the kernel.</a:t>
            </a:r>
          </a:p>
          <a:p>
            <a:r>
              <a:rPr lang="en-US" dirty="0">
                <a:effectLst/>
              </a:rPr>
              <a:t>They are just servers that access I/O ports mapped to their address space 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sz="2400" dirty="0">
                <a:effectLst/>
              </a:rPr>
              <a:t>RPC on top of a basic IPC mechanism can be implemented as an external server 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sz="2400" dirty="0">
                <a:effectLst/>
              </a:rPr>
              <a:t>Unix system calls can be implemented as an external server 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dirty="0">
                <a:effectLst/>
              </a:rPr>
              <a:t>Everything but processor architecture, first-level TLB and cache </a:t>
            </a:r>
          </a:p>
          <a:p>
            <a:pPr marL="282575" lvl="1" indent="-282575">
              <a:spcBef>
                <a:spcPts val="2000"/>
              </a:spcBef>
            </a:pPr>
            <a:endParaRPr lang="en-US" sz="2400" dirty="0">
              <a:effectLst/>
            </a:endParaRP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86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1435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Microkernel Intro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History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Design</a:t>
            </a:r>
            <a:b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Performance Issues</a:t>
            </a:r>
            <a:b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Fixing Performance Issues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09CD0E9-F536-4A41-B5ED-5BC1343F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</p:spTree>
    <p:extLst>
      <p:ext uri="{BB962C8B-B14F-4D97-AF65-F5344CB8AC3E}">
        <p14:creationId xmlns:p14="http://schemas.microsoft.com/office/powerpoint/2010/main" val="445327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Precedent">
  <a:themeElements>
    <a:clrScheme name="Precedent">
      <a:dk1>
        <a:srgbClr val="921F07"/>
      </a:dk1>
      <a:lt1>
        <a:sysClr val="window" lastClr="FFFFFF"/>
      </a:lt1>
      <a:dk2>
        <a:srgbClr val="333333"/>
      </a:dk2>
      <a:lt2>
        <a:srgbClr val="E5E5D3"/>
      </a:lt2>
      <a:accent1>
        <a:srgbClr val="993232"/>
      </a:accent1>
      <a:accent2>
        <a:srgbClr val="9B6C34"/>
      </a:accent2>
      <a:accent3>
        <a:srgbClr val="736C5D"/>
      </a:accent3>
      <a:accent4>
        <a:srgbClr val="C9972B"/>
      </a:accent4>
      <a:accent5>
        <a:srgbClr val="C95F2B"/>
      </a:accent5>
      <a:accent6>
        <a:srgbClr val="8F7A05"/>
      </a:accent6>
      <a:hlink>
        <a:srgbClr val="933926"/>
      </a:hlink>
      <a:folHlink>
        <a:srgbClr val="916019"/>
      </a:folHlink>
    </a:clrScheme>
    <a:fontScheme name="Precedent">
      <a:majorFont>
        <a:latin typeface="Perpetua Titling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Preceden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tint val="100000"/>
                <a:shade val="30000"/>
                <a:satMod val="135000"/>
              </a:schemeClr>
            </a:gs>
          </a:gsLst>
          <a:path path="circle">
            <a:fillToRect l="70000" t="10000" b="7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5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dir="4800000" sx="103000" sy="103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3000000"/>
            </a:lightRig>
          </a:scene3d>
          <a:sp3d prstMaterial="softEdge">
            <a:bevelT w="0" h="0"/>
          </a:sp3d>
        </a:effectStyle>
        <a:effectStyle>
          <a:effectLst>
            <a:innerShdw blurRad="127000" dist="38100" dir="13200000">
              <a:srgbClr val="000000">
                <a:alpha val="75000"/>
              </a:srgbClr>
            </a:innerShdw>
            <a:outerShdw blurRad="38100" dist="12700" dir="1800000" sx="101000" sy="101000" rotWithShape="0">
              <a:srgbClr val="000000">
                <a:alpha val="40000"/>
              </a:srgbClr>
            </a:outerShdw>
            <a:reflection blurRad="127000" stA="25000" endPos="30000" dist="127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12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shade val="30000"/>
                <a:satMod val="150000"/>
              </a:schemeClr>
            </a:gs>
          </a:gsLst>
          <a:path path="circle">
            <a:fillToRect t="10000" r="70000" b="7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30000"/>
                <a:lumMod val="80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11685</TotalTime>
  <Words>2052</Words>
  <Application>Microsoft Macintosh PowerPoint</Application>
  <PresentationFormat>On-screen Show (4:3)</PresentationFormat>
  <Paragraphs>406</Paragraphs>
  <Slides>45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Calisto MT</vt:lpstr>
      <vt:lpstr>Chalkboard</vt:lpstr>
      <vt:lpstr>Gill Sans MT</vt:lpstr>
      <vt:lpstr>Marker Felt</vt:lpstr>
      <vt:lpstr>Perpetua Titling MT</vt:lpstr>
      <vt:lpstr>Times New Roman</vt:lpstr>
      <vt:lpstr>1_Precedent</vt:lpstr>
      <vt:lpstr>Administrative</vt:lpstr>
      <vt:lpstr>Administrative</vt:lpstr>
      <vt:lpstr>Microkernel Intro History Design Performance Issues Fixing Performance Issues</vt:lpstr>
      <vt:lpstr>Microkernels</vt:lpstr>
      <vt:lpstr>Microkernels</vt:lpstr>
      <vt:lpstr>Microkernel</vt:lpstr>
      <vt:lpstr>What should be inside Microkernel?</vt:lpstr>
      <vt:lpstr>Examples of microkernel flexibility </vt:lpstr>
      <vt:lpstr>Microkernel Intro History Design Performance Issues Fixing Performance Issues</vt:lpstr>
      <vt:lpstr>Mach = μkernel?</vt:lpstr>
      <vt:lpstr>Critique of microkernel architectures</vt:lpstr>
      <vt:lpstr>Microkernel Failure Story – Workplace (~1990)</vt:lpstr>
      <vt:lpstr>Microkernel Used? – Yes!</vt:lpstr>
      <vt:lpstr>Microkernel Intro History Design Performance Issues Fixing Performance Issues</vt:lpstr>
      <vt:lpstr>Micro-kernel concepts</vt:lpstr>
      <vt:lpstr>Micro-kernel concepts</vt:lpstr>
      <vt:lpstr>Micro-kernel concepts</vt:lpstr>
      <vt:lpstr>Address spaces</vt:lpstr>
      <vt:lpstr>Address spaces</vt:lpstr>
      <vt:lpstr>Address spaces</vt:lpstr>
      <vt:lpstr>Microkernel Intro History Design Performance Issues Fixing Performance Issues</vt:lpstr>
      <vt:lpstr>IPC in UNIX is usually heavyweight</vt:lpstr>
      <vt:lpstr>Lots of Unix IPC mechanisms </vt:lpstr>
      <vt:lpstr>IPC Example</vt:lpstr>
      <vt:lpstr>IPC Example</vt:lpstr>
      <vt:lpstr>IPC in Unix is usually polled</vt:lpstr>
      <vt:lpstr>How to reduce IPC cost? (Part of HW 1)</vt:lpstr>
      <vt:lpstr>Performance Analysis of Microkernel</vt:lpstr>
      <vt:lpstr>Interpretation </vt:lpstr>
      <vt:lpstr> Experience with μkernel performance   </vt:lpstr>
      <vt:lpstr>Reducing System Call Cost – L3/L4</vt:lpstr>
      <vt:lpstr>Reducing Scheduler Cost</vt:lpstr>
      <vt:lpstr>Address space switches </vt:lpstr>
      <vt:lpstr>IPC and thread switches </vt:lpstr>
      <vt:lpstr>Cross-domain call: the basics</vt:lpstr>
      <vt:lpstr>Cross-domain call: the basics</vt:lpstr>
      <vt:lpstr>“Marshalling” (“serializing”)</vt:lpstr>
      <vt:lpstr>Concept: RPC (Used Every Google system)</vt:lpstr>
      <vt:lpstr>RPC Execution</vt:lpstr>
      <vt:lpstr>RCP Flow </vt:lpstr>
      <vt:lpstr>Marshalling: a metaphor</vt:lpstr>
      <vt:lpstr>RCP Flow </vt:lpstr>
      <vt:lpstr>Stubs</vt:lpstr>
      <vt:lpstr>LRPC</vt:lpstr>
      <vt:lpstr>Switching Overhead </vt:lpstr>
    </vt:vector>
  </TitlesOfParts>
  <Company>University of Wisconsin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Overview</dc:title>
  <dc:creator>Andrea Arpaci-Dusseau</dc:creator>
  <cp:lastModifiedBy>Sudarsun Kannan</cp:lastModifiedBy>
  <cp:revision>246</cp:revision>
  <cp:lastPrinted>2015-09-10T20:33:58Z</cp:lastPrinted>
  <dcterms:created xsi:type="dcterms:W3CDTF">2015-09-07T16:03:39Z</dcterms:created>
  <dcterms:modified xsi:type="dcterms:W3CDTF">2019-09-13T15:37:59Z</dcterms:modified>
</cp:coreProperties>
</file>